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7"/>
  </p:notesMasterIdLst>
  <p:handoutMasterIdLst>
    <p:handoutMasterId r:id="rId18"/>
  </p:handoutMasterIdLst>
  <p:sldIdLst>
    <p:sldId id="258" r:id="rId5"/>
    <p:sldId id="265" r:id="rId6"/>
    <p:sldId id="268" r:id="rId7"/>
    <p:sldId id="272" r:id="rId8"/>
    <p:sldId id="300" r:id="rId9"/>
    <p:sldId id="301" r:id="rId10"/>
    <p:sldId id="302" r:id="rId11"/>
    <p:sldId id="303" r:id="rId12"/>
    <p:sldId id="304" r:id="rId13"/>
    <p:sldId id="305" r:id="rId14"/>
    <p:sldId id="287" r:id="rId15"/>
    <p:sldId id="299" r:id="rId16"/>
  </p:sldIdLst>
  <p:sldSz cx="12192000" cy="6858000"/>
  <p:notesSz cx="6858000" cy="9144000"/>
  <p:embeddedFontLst>
    <p:embeddedFont>
      <p:font typeface="Avenir Next LT Pro" panose="020B050402020202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Speak Pro" panose="020B0504020101020102"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49" autoAdjust="0"/>
  </p:normalViewPr>
  <p:slideViewPr>
    <p:cSldViewPr snapToGrid="0">
      <p:cViewPr varScale="1">
        <p:scale>
          <a:sx n="78" d="100"/>
          <a:sy n="78" d="100"/>
        </p:scale>
        <p:origin x="180" y="64"/>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9/15/2023</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9/15/2023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9/15/2023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9/15/2023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9/15/2023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9/15/2023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9/15/2023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9/15/2023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9/15/2023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9/15/2023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9/15/2023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9/15/2023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9/15/2023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9/15/2023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9/15/2023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9/15/2023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9/15/2023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9/15/2023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9/15/2023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9/15/2023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9/15/2023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9/15/2023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9/15/2023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9/15/2023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9/15/2023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9/15/2023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9/15/2023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9/15/2023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9/15/2023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9/15/2023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9/15/2023</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9/15/2023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9/15/2023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9/15/2023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9/15/2023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9/15/2023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9/15/2023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9/15/2023</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29087" y="4863868"/>
            <a:ext cx="8807116" cy="915873"/>
          </a:xfrm>
        </p:spPr>
        <p:txBody>
          <a:bodyPr>
            <a:normAutofit/>
          </a:bodyPr>
          <a:lstStyle/>
          <a:p>
            <a:r>
              <a:rPr lang="en-US" dirty="0"/>
              <a:t>Instagram user Analytics  </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a:t> </a:t>
            </a:r>
          </a:p>
        </p:txBody>
      </p:sp>
      <p:sp>
        <p:nvSpPr>
          <p:cNvPr id="5" name="TextBox 4">
            <a:extLst>
              <a:ext uri="{FF2B5EF4-FFF2-40B4-BE49-F238E27FC236}">
                <a16:creationId xmlns:a16="http://schemas.microsoft.com/office/drawing/2014/main" id="{0DDA076D-3C45-488C-6D80-9865CB073169}"/>
              </a:ext>
            </a:extLst>
          </p:cNvPr>
          <p:cNvSpPr txBox="1"/>
          <p:nvPr/>
        </p:nvSpPr>
        <p:spPr>
          <a:xfrm>
            <a:off x="1829087" y="5968093"/>
            <a:ext cx="4849586" cy="461665"/>
          </a:xfrm>
          <a:prstGeom prst="rect">
            <a:avLst/>
          </a:prstGeom>
          <a:noFill/>
        </p:spPr>
        <p:txBody>
          <a:bodyPr wrap="square" rtlCol="0">
            <a:spAutoFit/>
          </a:bodyPr>
          <a:lstStyle/>
          <a:p>
            <a:r>
              <a:rPr lang="en-IN" sz="2400" b="1" dirty="0">
                <a:solidFill>
                  <a:schemeClr val="bg1"/>
                </a:solidFill>
                <a:latin typeface="+mj-lt"/>
              </a:rPr>
              <a:t>BY UTKARSH JAISWAL</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6"/>
            <a:ext cx="10515600" cy="1006634"/>
          </a:xfrm>
        </p:spPr>
        <p:txBody>
          <a:bodyPr/>
          <a:lstStyle/>
          <a:p>
            <a:r>
              <a:rPr lang="en-US" dirty="0"/>
              <a:t>Task 7: Bots &amp; Fake accounts</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1027878" y="1581835"/>
            <a:ext cx="5157787" cy="1332815"/>
          </a:xfrm>
        </p:spPr>
        <p:txBody>
          <a:bodyPr>
            <a:normAutofit lnSpcReduction="10000"/>
          </a:bodyPr>
          <a:lstStyle/>
          <a:p>
            <a:pPr marL="0" indent="0">
              <a:buNone/>
            </a:pPr>
            <a:r>
              <a:rPr lang="en-US" dirty="0"/>
              <a:t>The investors want to know if the platform is crowded with fake and dummy accounts. </a:t>
            </a:r>
          </a:p>
          <a:p>
            <a:pPr marL="0" indent="0">
              <a:buNone/>
            </a:pPr>
            <a:r>
              <a:rPr lang="en-US" dirty="0"/>
              <a:t>Our task is to provide data on users(bots) who have liked every single photo on the site(since any normal user would not be able to do this).</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284743" y="2416412"/>
            <a:ext cx="5183188" cy="823912"/>
          </a:xfrm>
        </p:spPr>
        <p:txBody>
          <a:bodyPr/>
          <a:lstStyle/>
          <a:p>
            <a:r>
              <a:rPr lang="en-US" dirty="0"/>
              <a:t>Result</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Instagram User Analytics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10</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 </a:t>
            </a:r>
          </a:p>
        </p:txBody>
      </p:sp>
      <p:sp>
        <p:nvSpPr>
          <p:cNvPr id="11" name="Text Placeholder 10">
            <a:extLst>
              <a:ext uri="{FF2B5EF4-FFF2-40B4-BE49-F238E27FC236}">
                <a16:creationId xmlns:a16="http://schemas.microsoft.com/office/drawing/2014/main" id="{6AB65CF5-962B-C2AB-E2C2-0480F84FC05A}"/>
              </a:ext>
            </a:extLst>
          </p:cNvPr>
          <p:cNvSpPr>
            <a:spLocks noGrp="1"/>
          </p:cNvSpPr>
          <p:nvPr>
            <p:ph type="body" idx="1"/>
          </p:nvPr>
        </p:nvSpPr>
        <p:spPr>
          <a:xfrm>
            <a:off x="858697" y="2470813"/>
            <a:ext cx="5157787" cy="823912"/>
          </a:xfrm>
        </p:spPr>
        <p:txBody>
          <a:bodyPr/>
          <a:lstStyle/>
          <a:p>
            <a:r>
              <a:rPr lang="en-IN" dirty="0"/>
              <a:t> SQL Query</a:t>
            </a:r>
          </a:p>
        </p:txBody>
      </p:sp>
      <p:sp>
        <p:nvSpPr>
          <p:cNvPr id="12" name="TextBox 11">
            <a:extLst>
              <a:ext uri="{FF2B5EF4-FFF2-40B4-BE49-F238E27FC236}">
                <a16:creationId xmlns:a16="http://schemas.microsoft.com/office/drawing/2014/main" id="{03EE20BC-9423-290D-9D13-0ED442F27CAA}"/>
              </a:ext>
            </a:extLst>
          </p:cNvPr>
          <p:cNvSpPr txBox="1"/>
          <p:nvPr/>
        </p:nvSpPr>
        <p:spPr>
          <a:xfrm>
            <a:off x="696701" y="3563276"/>
            <a:ext cx="3034378" cy="2123658"/>
          </a:xfrm>
          <a:prstGeom prst="rect">
            <a:avLst/>
          </a:prstGeom>
          <a:noFill/>
        </p:spPr>
        <p:txBody>
          <a:bodyPr wrap="square" rtlCol="0">
            <a:spAutoFit/>
          </a:bodyPr>
          <a:lstStyle/>
          <a:p>
            <a:pPr marL="914400"/>
            <a:r>
              <a:rPr lang="en-IN" sz="1200" b="1" dirty="0">
                <a:solidFill>
                  <a:schemeClr val="bg1"/>
                </a:solidFill>
                <a:effectLst/>
                <a:latin typeface="Times New Roman" panose="02020603050405020304" pitchFamily="18" charset="0"/>
                <a:ea typeface="Times New Roman" panose="02020603050405020304" pitchFamily="18" charset="0"/>
              </a:rPr>
              <a:t>SELECT username,</a:t>
            </a:r>
            <a:endParaRPr lang="en-IN" sz="1200" dirty="0">
              <a:solidFill>
                <a:schemeClr val="bg1"/>
              </a:solidFill>
              <a:effectLst/>
              <a:latin typeface="Times New Roman" panose="02020603050405020304" pitchFamily="18" charset="0"/>
              <a:ea typeface="Times New Roman" panose="02020603050405020304" pitchFamily="18" charset="0"/>
            </a:endParaRPr>
          </a:p>
          <a:p>
            <a:pPr marL="914400"/>
            <a:r>
              <a:rPr lang="en-IN" sz="1200" b="1" dirty="0">
                <a:solidFill>
                  <a:schemeClr val="bg1"/>
                </a:solidFill>
                <a:effectLst/>
                <a:latin typeface="Times New Roman" panose="02020603050405020304" pitchFamily="18" charset="0"/>
                <a:ea typeface="Times New Roman" panose="02020603050405020304" pitchFamily="18" charset="0"/>
              </a:rPr>
              <a:t>COUNT(*) AS </a:t>
            </a:r>
            <a:r>
              <a:rPr lang="en-IN" sz="1200" b="1" dirty="0" err="1">
                <a:solidFill>
                  <a:schemeClr val="bg1"/>
                </a:solidFill>
                <a:effectLst/>
                <a:latin typeface="Times New Roman" panose="02020603050405020304" pitchFamily="18" charset="0"/>
                <a:ea typeface="Times New Roman" panose="02020603050405020304" pitchFamily="18" charset="0"/>
              </a:rPr>
              <a:t>no_likes</a:t>
            </a:r>
            <a:endParaRPr lang="en-IN" sz="1200" dirty="0">
              <a:solidFill>
                <a:schemeClr val="bg1"/>
              </a:solidFill>
              <a:effectLst/>
              <a:latin typeface="Times New Roman" panose="02020603050405020304" pitchFamily="18" charset="0"/>
              <a:ea typeface="Times New Roman" panose="02020603050405020304" pitchFamily="18" charset="0"/>
            </a:endParaRPr>
          </a:p>
          <a:p>
            <a:pPr marL="914400"/>
            <a:r>
              <a:rPr lang="en-IN" sz="1200" b="1" dirty="0">
                <a:solidFill>
                  <a:schemeClr val="bg1"/>
                </a:solidFill>
                <a:effectLst/>
                <a:latin typeface="Times New Roman" panose="02020603050405020304" pitchFamily="18" charset="0"/>
                <a:ea typeface="Times New Roman" panose="02020603050405020304" pitchFamily="18" charset="0"/>
              </a:rPr>
              <a:t>FROM users</a:t>
            </a:r>
            <a:endParaRPr lang="en-IN" sz="1200" dirty="0">
              <a:solidFill>
                <a:schemeClr val="bg1"/>
              </a:solidFill>
              <a:effectLst/>
              <a:latin typeface="Times New Roman" panose="02020603050405020304" pitchFamily="18" charset="0"/>
              <a:ea typeface="Times New Roman" panose="02020603050405020304" pitchFamily="18" charset="0"/>
            </a:endParaRPr>
          </a:p>
          <a:p>
            <a:pPr marL="914400"/>
            <a:r>
              <a:rPr lang="en-IN" sz="1200" b="1" dirty="0">
                <a:solidFill>
                  <a:schemeClr val="bg1"/>
                </a:solidFill>
                <a:effectLst/>
                <a:latin typeface="Times New Roman" panose="02020603050405020304" pitchFamily="18" charset="0"/>
                <a:ea typeface="Times New Roman" panose="02020603050405020304" pitchFamily="18" charset="0"/>
              </a:rPr>
              <a:t>INNER JOIN likes</a:t>
            </a:r>
            <a:endParaRPr lang="en-IN" sz="1200" dirty="0">
              <a:solidFill>
                <a:schemeClr val="bg1"/>
              </a:solidFill>
              <a:effectLst/>
              <a:latin typeface="Times New Roman" panose="02020603050405020304" pitchFamily="18" charset="0"/>
              <a:ea typeface="Times New Roman" panose="02020603050405020304" pitchFamily="18" charset="0"/>
            </a:endParaRPr>
          </a:p>
          <a:p>
            <a:pPr marL="914400"/>
            <a:r>
              <a:rPr lang="en-IN" sz="1200" b="1" dirty="0">
                <a:solidFill>
                  <a:schemeClr val="bg1"/>
                </a:solidFill>
                <a:effectLst/>
                <a:latin typeface="Times New Roman" panose="02020603050405020304" pitchFamily="18" charset="0"/>
                <a:ea typeface="Times New Roman" panose="02020603050405020304" pitchFamily="18" charset="0"/>
              </a:rPr>
              <a:t>ON users.id = </a:t>
            </a:r>
            <a:r>
              <a:rPr lang="en-IN" sz="1200" b="1" dirty="0" err="1">
                <a:solidFill>
                  <a:schemeClr val="bg1"/>
                </a:solidFill>
                <a:effectLst/>
                <a:latin typeface="Times New Roman" panose="02020603050405020304" pitchFamily="18" charset="0"/>
                <a:ea typeface="Times New Roman" panose="02020603050405020304" pitchFamily="18" charset="0"/>
              </a:rPr>
              <a:t>likes.user_id</a:t>
            </a:r>
            <a:endParaRPr lang="en-IN" sz="1200" dirty="0">
              <a:solidFill>
                <a:schemeClr val="bg1"/>
              </a:solidFill>
              <a:effectLst/>
              <a:latin typeface="Times New Roman" panose="02020603050405020304" pitchFamily="18" charset="0"/>
              <a:ea typeface="Times New Roman" panose="02020603050405020304" pitchFamily="18" charset="0"/>
            </a:endParaRPr>
          </a:p>
          <a:p>
            <a:pPr marL="914400"/>
            <a:r>
              <a:rPr lang="en-IN" sz="1200" b="1" dirty="0">
                <a:solidFill>
                  <a:schemeClr val="bg1"/>
                </a:solidFill>
                <a:effectLst/>
                <a:latin typeface="Times New Roman" panose="02020603050405020304" pitchFamily="18" charset="0"/>
                <a:ea typeface="Times New Roman" panose="02020603050405020304" pitchFamily="18" charset="0"/>
              </a:rPr>
              <a:t>GROUP BY </a:t>
            </a:r>
            <a:r>
              <a:rPr lang="en-IN" sz="1200" b="1" dirty="0" err="1">
                <a:solidFill>
                  <a:schemeClr val="bg1"/>
                </a:solidFill>
                <a:effectLst/>
                <a:latin typeface="Times New Roman" panose="02020603050405020304" pitchFamily="18" charset="0"/>
                <a:ea typeface="Times New Roman" panose="02020603050405020304" pitchFamily="18" charset="0"/>
              </a:rPr>
              <a:t>likes.user_id</a:t>
            </a:r>
            <a:endParaRPr lang="en-IN" sz="1200" dirty="0">
              <a:solidFill>
                <a:schemeClr val="bg1"/>
              </a:solidFill>
              <a:effectLst/>
              <a:latin typeface="Times New Roman" panose="02020603050405020304" pitchFamily="18" charset="0"/>
              <a:ea typeface="Times New Roman" panose="02020603050405020304" pitchFamily="18" charset="0"/>
            </a:endParaRPr>
          </a:p>
          <a:p>
            <a:pPr marL="914400"/>
            <a:r>
              <a:rPr lang="en-IN" sz="1200" b="1" dirty="0">
                <a:solidFill>
                  <a:schemeClr val="bg1"/>
                </a:solidFill>
                <a:effectLst/>
                <a:latin typeface="Times New Roman" panose="02020603050405020304" pitchFamily="18" charset="0"/>
                <a:ea typeface="Times New Roman" panose="02020603050405020304" pitchFamily="18" charset="0"/>
              </a:rPr>
              <a:t>HAVING </a:t>
            </a:r>
            <a:r>
              <a:rPr lang="en-IN" sz="1200" b="1" dirty="0" err="1">
                <a:solidFill>
                  <a:schemeClr val="bg1"/>
                </a:solidFill>
                <a:effectLst/>
                <a:latin typeface="Times New Roman" panose="02020603050405020304" pitchFamily="18" charset="0"/>
                <a:ea typeface="Times New Roman" panose="02020603050405020304" pitchFamily="18" charset="0"/>
              </a:rPr>
              <a:t>no_likes</a:t>
            </a:r>
            <a:r>
              <a:rPr lang="en-IN" sz="1200" b="1" dirty="0">
                <a:solidFill>
                  <a:schemeClr val="bg1"/>
                </a:solidFill>
                <a:effectLst/>
                <a:latin typeface="Times New Roman" panose="02020603050405020304" pitchFamily="18" charset="0"/>
                <a:ea typeface="Times New Roman" panose="02020603050405020304" pitchFamily="18" charset="0"/>
              </a:rPr>
              <a:t> = (SELECT COUNT(*) FROM photos);</a:t>
            </a:r>
            <a:endParaRPr lang="en-IN" sz="1200" dirty="0">
              <a:solidFill>
                <a:schemeClr val="bg1"/>
              </a:solidFill>
              <a:effectLst/>
              <a:latin typeface="Times New Roman" panose="02020603050405020304" pitchFamily="18" charset="0"/>
              <a:ea typeface="Times New Roman" panose="02020603050405020304" pitchFamily="18" charset="0"/>
            </a:endParaRPr>
          </a:p>
          <a:p>
            <a:pPr marL="914400"/>
            <a:r>
              <a:rPr lang="en-IN" sz="1200" b="1" dirty="0">
                <a:solidFill>
                  <a:schemeClr val="bg1"/>
                </a:solidFill>
                <a:effectLst/>
                <a:latin typeface="Times New Roman" panose="02020603050405020304" pitchFamily="18" charset="0"/>
                <a:ea typeface="Times New Roman" panose="02020603050405020304" pitchFamily="18" charset="0"/>
              </a:rPr>
              <a:t> </a:t>
            </a:r>
            <a:endParaRPr lang="en-IN" sz="1200" dirty="0">
              <a:solidFill>
                <a:schemeClr val="bg1"/>
              </a:solidFill>
              <a:effectLst/>
              <a:latin typeface="Times New Roman" panose="02020603050405020304" pitchFamily="18" charset="0"/>
              <a:ea typeface="Times New Roman" panose="02020603050405020304" pitchFamily="18" charset="0"/>
            </a:endParaRPr>
          </a:p>
          <a:p>
            <a:endParaRPr lang="en-IN" sz="1200" dirty="0">
              <a:solidFill>
                <a:schemeClr val="bg1"/>
              </a:solidFill>
            </a:endParaRPr>
          </a:p>
        </p:txBody>
      </p:sp>
      <p:pic>
        <p:nvPicPr>
          <p:cNvPr id="14" name="Content Placeholder 13">
            <a:extLst>
              <a:ext uri="{FF2B5EF4-FFF2-40B4-BE49-F238E27FC236}">
                <a16:creationId xmlns:a16="http://schemas.microsoft.com/office/drawing/2014/main" id="{716F0ABB-1261-E497-0FA4-A6B054EF83F9}"/>
              </a:ext>
            </a:extLst>
          </p:cNvPr>
          <p:cNvPicPr>
            <a:picLocks noGrp="1" noChangeAspect="1"/>
          </p:cNvPicPr>
          <p:nvPr>
            <p:ph sz="half" idx="15"/>
          </p:nvPr>
        </p:nvPicPr>
        <p:blipFill>
          <a:blip r:embed="rId2"/>
          <a:stretch>
            <a:fillRect/>
          </a:stretch>
        </p:blipFill>
        <p:spPr>
          <a:xfrm>
            <a:off x="6805921" y="3563276"/>
            <a:ext cx="1799235" cy="2644777"/>
          </a:xfrm>
        </p:spPr>
      </p:pic>
    </p:spTree>
    <p:extLst>
      <p:ext uri="{BB962C8B-B14F-4D97-AF65-F5344CB8AC3E}">
        <p14:creationId xmlns:p14="http://schemas.microsoft.com/office/powerpoint/2010/main" val="936468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p:txBody>
          <a:bodyPr/>
          <a:lstStyle/>
          <a:p>
            <a:r>
              <a:rPr lang="en-US" dirty="0"/>
              <a:t>OVERALL RESULT</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p:txBody>
          <a:bodyPr>
            <a:normAutofit/>
          </a:bodyPr>
          <a:lstStyle/>
          <a:p>
            <a:r>
              <a:rPr lang="en-IN" sz="1600" kern="0" dirty="0">
                <a:effectLst/>
                <a:latin typeface="Times New Roman" panose="02020603050405020304" pitchFamily="18" charset="0"/>
                <a:ea typeface="Times New Roman" panose="02020603050405020304" pitchFamily="18" charset="0"/>
              </a:rPr>
              <a:t>While completing this project I got to learn about so many concepts of SQL fundamentals that’ve helped me a lot in solving the most complex problems irrespective of how large the database is. I gained a knowledge of using SQL and MySQL workbench which will help me in future a lot. I’ve completed all the tasks assigned to me</a:t>
            </a:r>
            <a:endParaRPr lang="en-US" sz="1600" dirty="0"/>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Instagram User Analytics</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dirty="0"/>
              <a:t> </a:t>
            </a:r>
          </a:p>
        </p:txBody>
      </p:sp>
      <p:pic>
        <p:nvPicPr>
          <p:cNvPr id="13" name="Picture Placeholder 12" descr="A group of people discuss something">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a:xfrm>
            <a:off x="1812758" y="4863618"/>
            <a:ext cx="8807116" cy="915873"/>
          </a:xfrm>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  </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 </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Description</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914145" y="1387929"/>
            <a:ext cx="4361941" cy="4632737"/>
          </a:xfrm>
        </p:spPr>
        <p:txBody>
          <a:bodyPr>
            <a:normAutofit fontScale="77500" lnSpcReduction="20000"/>
          </a:bodyPr>
          <a:lstStyle/>
          <a:p>
            <a:r>
              <a:rPr lang="en-IN" sz="1800" dirty="0">
                <a:effectLst/>
                <a:latin typeface="Times New Roman" panose="02020603050405020304" pitchFamily="18" charset="0"/>
                <a:ea typeface="Times New Roman" panose="02020603050405020304" pitchFamily="18" charset="0"/>
              </a:rPr>
              <a:t>As we all know that Instagram is an entirely visual platform and is one of the most used social sites in todays world. Unlike Facebook, which relies on both text and pictures, or twitter which relies on text alone, Instagram’s sole purpose is to enable users to share images or videos with their audience. It is estimated that there are currently over 2.35 billion monthly active Instagram users.  Now the question arises that where does all that big data gets stored and how it is managed. To get the clear view about these queries I’ve created a small project “Instagram user analytics”.  Based on the user engagement and the data collected the insights needs to be carried out and presented to the product team. The project ill answer to the important questions like: </a:t>
            </a:r>
          </a:p>
          <a:p>
            <a:endParaRPr lang="en-IN" sz="1800" dirty="0">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rPr>
              <a:t>Rewarding the most loyal user</a:t>
            </a:r>
          </a:p>
          <a:p>
            <a:pPr marL="285750" indent="-285750">
              <a:buFont typeface="Wingdings" panose="05000000000000000000" pitchFamily="2" charset="2"/>
              <a:buChar char="Ø"/>
            </a:pPr>
            <a:r>
              <a:rPr lang="en-IN" sz="1800" dirty="0">
                <a:latin typeface="Times New Roman" panose="02020603050405020304" pitchFamily="18" charset="0"/>
                <a:ea typeface="Times New Roman" panose="02020603050405020304" pitchFamily="18" charset="0"/>
              </a:rPr>
              <a:t>Inactive user engagement</a:t>
            </a:r>
          </a:p>
          <a:p>
            <a:pPr marL="285750" indent="-285750">
              <a:buFont typeface="Wingdings" panose="05000000000000000000" pitchFamily="2" charset="2"/>
              <a:buChar char="Ø"/>
            </a:pPr>
            <a:r>
              <a:rPr lang="en-IN" sz="1800" dirty="0">
                <a:latin typeface="Times New Roman" panose="02020603050405020304" pitchFamily="18" charset="0"/>
                <a:ea typeface="Times New Roman" panose="02020603050405020304" pitchFamily="18" charset="0"/>
              </a:rPr>
              <a:t>Contest Winner declaration</a:t>
            </a:r>
          </a:p>
          <a:p>
            <a:pPr marL="285750" indent="-285750">
              <a:buFont typeface="Wingdings" panose="05000000000000000000" pitchFamily="2" charset="2"/>
              <a:buChar char="Ø"/>
            </a:pPr>
            <a:r>
              <a:rPr lang="en-IN" sz="1800" dirty="0">
                <a:latin typeface="Times New Roman" panose="02020603050405020304" pitchFamily="18" charset="0"/>
                <a:ea typeface="Times New Roman" panose="02020603050405020304" pitchFamily="18" charset="0"/>
              </a:rPr>
              <a:t>Hashtag research</a:t>
            </a:r>
          </a:p>
          <a:p>
            <a:pPr marL="285750" indent="-285750">
              <a:buFont typeface="Wingdings" panose="05000000000000000000" pitchFamily="2" charset="2"/>
              <a:buChar char="Ø"/>
            </a:pPr>
            <a:r>
              <a:rPr lang="en-IN" sz="1800" dirty="0">
                <a:latin typeface="Times New Roman" panose="02020603050405020304" pitchFamily="18" charset="0"/>
                <a:ea typeface="Times New Roman" panose="02020603050405020304" pitchFamily="18" charset="0"/>
              </a:rPr>
              <a:t>Ad campaign Launch</a:t>
            </a:r>
          </a:p>
          <a:p>
            <a:pPr marL="285750" indent="-285750">
              <a:buFont typeface="Wingdings" panose="05000000000000000000" pitchFamily="2" charset="2"/>
              <a:buChar char="Ø"/>
            </a:pPr>
            <a:r>
              <a:rPr lang="en-IN" sz="1800" dirty="0">
                <a:latin typeface="Times New Roman" panose="02020603050405020304" pitchFamily="18" charset="0"/>
                <a:ea typeface="Times New Roman" panose="02020603050405020304" pitchFamily="18" charset="0"/>
              </a:rPr>
              <a:t>User Engagement</a:t>
            </a:r>
          </a:p>
          <a:p>
            <a:pPr marL="285750" indent="-285750">
              <a:buFont typeface="Wingdings" panose="05000000000000000000" pitchFamily="2" charset="2"/>
              <a:buChar char="Ø"/>
            </a:pPr>
            <a:r>
              <a:rPr lang="en-IN" sz="1800" dirty="0">
                <a:latin typeface="Times New Roman" panose="02020603050405020304" pitchFamily="18" charset="0"/>
                <a:ea typeface="Times New Roman" panose="02020603050405020304" pitchFamily="18" charset="0"/>
              </a:rPr>
              <a:t>Bots &amp; fake accounts</a:t>
            </a:r>
          </a:p>
          <a:p>
            <a:pPr marL="285750" indent="-285750">
              <a:buFont typeface="Wingdings" panose="05000000000000000000" pitchFamily="2" charset="2"/>
              <a:buChar char="Ø"/>
            </a:pPr>
            <a:endParaRPr lang="en-IN" sz="1800" dirty="0">
              <a:effectLst/>
              <a:latin typeface="Times New Roman" panose="02020603050405020304" pitchFamily="18" charset="0"/>
              <a:ea typeface="Times New Roman" panose="02020603050405020304" pitchFamily="18" charset="0"/>
            </a:endParaRPr>
          </a:p>
          <a:p>
            <a:endParaRPr lang="en-US"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Instagram User Analytics</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 </a:t>
            </a:r>
          </a:p>
        </p:txBody>
      </p:sp>
      <p:sp>
        <p:nvSpPr>
          <p:cNvPr id="9" name="Text Placeholder 8">
            <a:extLst>
              <a:ext uri="{FF2B5EF4-FFF2-40B4-BE49-F238E27FC236}">
                <a16:creationId xmlns:a16="http://schemas.microsoft.com/office/drawing/2014/main" id="{31691E9F-9AC6-173D-2595-E3903F5C024D}"/>
              </a:ext>
            </a:extLst>
          </p:cNvPr>
          <p:cNvSpPr>
            <a:spLocks noGrp="1"/>
          </p:cNvSpPr>
          <p:nvPr>
            <p:ph type="body" sz="quarter" idx="14"/>
          </p:nvPr>
        </p:nvSpPr>
        <p:spPr/>
        <p:txBody>
          <a:bodyPr/>
          <a:lstStyle/>
          <a:p>
            <a:r>
              <a:rPr lang="en-IN" dirty="0"/>
              <a:t> </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a:xfrm>
            <a:off x="1698819" y="4712783"/>
            <a:ext cx="9384760" cy="915873"/>
          </a:xfrm>
        </p:spPr>
        <p:txBody>
          <a:bodyPr>
            <a:normAutofit/>
          </a:bodyPr>
          <a:lstStyle/>
          <a:p>
            <a:r>
              <a:rPr lang="en-US" dirty="0"/>
              <a:t>Tech-Stack Used</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Instagram User Analytics</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 </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normAutofit/>
          </a:bodyPr>
          <a:lstStyle/>
          <a:p>
            <a:r>
              <a:rPr lang="en-US" dirty="0"/>
              <a:t> </a:t>
            </a:r>
          </a:p>
        </p:txBody>
      </p:sp>
      <p:pic>
        <p:nvPicPr>
          <p:cNvPr id="8" name="Picture 7">
            <a:extLst>
              <a:ext uri="{FF2B5EF4-FFF2-40B4-BE49-F238E27FC236}">
                <a16:creationId xmlns:a16="http://schemas.microsoft.com/office/drawing/2014/main" id="{63913481-4813-601C-1A5B-1855BC5745B6}"/>
              </a:ext>
            </a:extLst>
          </p:cNvPr>
          <p:cNvPicPr>
            <a:picLocks noChangeAspect="1"/>
          </p:cNvPicPr>
          <p:nvPr/>
        </p:nvPicPr>
        <p:blipFill>
          <a:blip r:embed="rId2"/>
          <a:stretch>
            <a:fillRect/>
          </a:stretch>
        </p:blipFill>
        <p:spPr>
          <a:xfrm>
            <a:off x="2807127" y="1130501"/>
            <a:ext cx="1507850" cy="1014716"/>
          </a:xfrm>
          <a:prstGeom prst="rect">
            <a:avLst/>
          </a:prstGeom>
        </p:spPr>
      </p:pic>
      <p:sp>
        <p:nvSpPr>
          <p:cNvPr id="10" name="TextBox 9">
            <a:extLst>
              <a:ext uri="{FF2B5EF4-FFF2-40B4-BE49-F238E27FC236}">
                <a16:creationId xmlns:a16="http://schemas.microsoft.com/office/drawing/2014/main" id="{88913F8F-23A5-A4CF-3AE0-EACE6329ADDB}"/>
              </a:ext>
            </a:extLst>
          </p:cNvPr>
          <p:cNvSpPr txBox="1"/>
          <p:nvPr/>
        </p:nvSpPr>
        <p:spPr>
          <a:xfrm>
            <a:off x="5159828" y="1001779"/>
            <a:ext cx="3445328" cy="2862322"/>
          </a:xfrm>
          <a:prstGeom prst="rect">
            <a:avLst/>
          </a:prstGeom>
          <a:noFill/>
        </p:spPr>
        <p:txBody>
          <a:bodyPr wrap="square" rtlCol="0">
            <a:spAutoFit/>
          </a:bodyPr>
          <a:lstStyle/>
          <a:p>
            <a:r>
              <a:rPr lang="en-IN" sz="1800" kern="0" dirty="0">
                <a:solidFill>
                  <a:schemeClr val="bg1"/>
                </a:solidFill>
                <a:effectLst/>
                <a:latin typeface="Times New Roman" panose="02020603050405020304" pitchFamily="18" charset="0"/>
                <a:ea typeface="Times New Roman" panose="02020603050405020304" pitchFamily="18" charset="0"/>
              </a:rPr>
              <a:t>For gaining the better visibility of the database I’ve used SQL(Ver 8.0.34), which was specified to me in the program and downloaded it from the link provided. After that I’ve downloaded the SQL Workbench(Ver 8.0.34) which provides a visual console to easily create the MySQL environment.</a:t>
            </a:r>
            <a:endParaRPr lang="en-US" dirty="0">
              <a:solidFill>
                <a:schemeClr val="bg1"/>
              </a:solidFill>
            </a:endParaRPr>
          </a:p>
          <a:p>
            <a:endParaRPr lang="en-IN" b="1" dirty="0">
              <a:solidFill>
                <a:schemeClr val="bg1"/>
              </a:solidFill>
            </a:endParaRP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6"/>
            <a:ext cx="10515600" cy="1006634"/>
          </a:xfrm>
        </p:spPr>
        <p:txBody>
          <a:bodyPr/>
          <a:lstStyle/>
          <a:p>
            <a:r>
              <a:rPr lang="en-US" dirty="0"/>
              <a:t>Task 1: Rewarding the most loyal user</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1027878" y="1581835"/>
            <a:ext cx="5157787" cy="2773258"/>
          </a:xfrm>
        </p:spPr>
        <p:txBody>
          <a:bodyPr/>
          <a:lstStyle/>
          <a:p>
            <a:pPr marL="0" indent="0">
              <a:buNone/>
            </a:pPr>
            <a:r>
              <a:rPr lang="en-US" dirty="0"/>
              <a:t>People who have been using the platform for the longest time. Our task is to find the 5 oldest users of the Instagram from the database provided.</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284743" y="2416412"/>
            <a:ext cx="5183188" cy="823912"/>
          </a:xfrm>
        </p:spPr>
        <p:txBody>
          <a:bodyPr/>
          <a:lstStyle/>
          <a:p>
            <a:r>
              <a:rPr lang="en-US" dirty="0"/>
              <a:t>Result</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Instagram User Analytics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 </a:t>
            </a:r>
          </a:p>
        </p:txBody>
      </p:sp>
      <p:pic>
        <p:nvPicPr>
          <p:cNvPr id="14" name="Content Placeholder 13">
            <a:extLst>
              <a:ext uri="{FF2B5EF4-FFF2-40B4-BE49-F238E27FC236}">
                <a16:creationId xmlns:a16="http://schemas.microsoft.com/office/drawing/2014/main" id="{65A95931-0F89-76B2-6B79-C66069D27D39}"/>
              </a:ext>
            </a:extLst>
          </p:cNvPr>
          <p:cNvPicPr>
            <a:picLocks noGrp="1" noChangeAspect="1"/>
          </p:cNvPicPr>
          <p:nvPr>
            <p:ph sz="quarter" idx="15"/>
          </p:nvPr>
        </p:nvPicPr>
        <p:blipFill>
          <a:blip r:embed="rId2"/>
          <a:stretch>
            <a:fillRect/>
          </a:stretch>
        </p:blipFill>
        <p:spPr>
          <a:xfrm>
            <a:off x="6722240" y="3418597"/>
            <a:ext cx="3915824" cy="1872992"/>
          </a:xfrm>
        </p:spPr>
      </p:pic>
      <p:sp>
        <p:nvSpPr>
          <p:cNvPr id="11" name="Text Placeholder 10">
            <a:extLst>
              <a:ext uri="{FF2B5EF4-FFF2-40B4-BE49-F238E27FC236}">
                <a16:creationId xmlns:a16="http://schemas.microsoft.com/office/drawing/2014/main" id="{6AB65CF5-962B-C2AB-E2C2-0480F84FC05A}"/>
              </a:ext>
            </a:extLst>
          </p:cNvPr>
          <p:cNvSpPr>
            <a:spLocks noGrp="1"/>
          </p:cNvSpPr>
          <p:nvPr>
            <p:ph type="body" idx="1"/>
          </p:nvPr>
        </p:nvSpPr>
        <p:spPr>
          <a:xfrm>
            <a:off x="858696" y="2416412"/>
            <a:ext cx="5157787" cy="823912"/>
          </a:xfrm>
        </p:spPr>
        <p:txBody>
          <a:bodyPr/>
          <a:lstStyle/>
          <a:p>
            <a:r>
              <a:rPr lang="en-IN" dirty="0"/>
              <a:t> SQL Query</a:t>
            </a:r>
          </a:p>
        </p:txBody>
      </p:sp>
      <p:sp>
        <p:nvSpPr>
          <p:cNvPr id="12" name="TextBox 11">
            <a:extLst>
              <a:ext uri="{FF2B5EF4-FFF2-40B4-BE49-F238E27FC236}">
                <a16:creationId xmlns:a16="http://schemas.microsoft.com/office/drawing/2014/main" id="{03EE20BC-9423-290D-9D13-0ED442F27CAA}"/>
              </a:ext>
            </a:extLst>
          </p:cNvPr>
          <p:cNvSpPr txBox="1"/>
          <p:nvPr/>
        </p:nvSpPr>
        <p:spPr>
          <a:xfrm>
            <a:off x="724068" y="3295443"/>
            <a:ext cx="3439125" cy="1477328"/>
          </a:xfrm>
          <a:prstGeom prst="rect">
            <a:avLst/>
          </a:prstGeom>
          <a:noFill/>
        </p:spPr>
        <p:txBody>
          <a:bodyPr wrap="square" rtlCol="0">
            <a:spAutoFit/>
          </a:bodyPr>
          <a:lstStyle/>
          <a:p>
            <a:pPr marL="685800"/>
            <a:r>
              <a:rPr lang="en-IN" sz="1800" b="1" dirty="0">
                <a:solidFill>
                  <a:schemeClr val="bg1"/>
                </a:solidFill>
                <a:effectLst/>
                <a:latin typeface="Times New Roman" panose="02020603050405020304" pitchFamily="18" charset="0"/>
                <a:ea typeface="Times New Roman" panose="02020603050405020304" pitchFamily="18" charset="0"/>
              </a:rPr>
              <a:t>SELECT * </a:t>
            </a:r>
            <a:endParaRPr lang="en-IN" sz="1800" dirty="0">
              <a:solidFill>
                <a:schemeClr val="bg1"/>
              </a:solidFill>
              <a:effectLst/>
              <a:latin typeface="Times New Roman" panose="02020603050405020304" pitchFamily="18" charset="0"/>
              <a:ea typeface="Times New Roman" panose="02020603050405020304" pitchFamily="18" charset="0"/>
            </a:endParaRPr>
          </a:p>
          <a:p>
            <a:pPr marL="685800"/>
            <a:r>
              <a:rPr lang="en-IN" sz="1800" b="1" dirty="0">
                <a:solidFill>
                  <a:schemeClr val="bg1"/>
                </a:solidFill>
                <a:effectLst/>
                <a:latin typeface="Times New Roman" panose="02020603050405020304" pitchFamily="18" charset="0"/>
                <a:ea typeface="Times New Roman" panose="02020603050405020304" pitchFamily="18" charset="0"/>
              </a:rPr>
              <a:t>FROM users</a:t>
            </a:r>
            <a:endParaRPr lang="en-IN" sz="1800" dirty="0">
              <a:solidFill>
                <a:schemeClr val="bg1"/>
              </a:solidFill>
              <a:effectLst/>
              <a:latin typeface="Times New Roman" panose="02020603050405020304" pitchFamily="18" charset="0"/>
              <a:ea typeface="Times New Roman" panose="02020603050405020304" pitchFamily="18" charset="0"/>
            </a:endParaRPr>
          </a:p>
          <a:p>
            <a:pPr marL="685800"/>
            <a:r>
              <a:rPr lang="en-IN" sz="1800" b="1" dirty="0">
                <a:solidFill>
                  <a:schemeClr val="bg1"/>
                </a:solidFill>
                <a:effectLst/>
                <a:latin typeface="Times New Roman" panose="02020603050405020304" pitchFamily="18" charset="0"/>
                <a:ea typeface="Times New Roman" panose="02020603050405020304" pitchFamily="18" charset="0"/>
              </a:rPr>
              <a:t>ORDER BY </a:t>
            </a:r>
            <a:r>
              <a:rPr lang="en-IN" sz="1800" b="1" dirty="0" err="1">
                <a:solidFill>
                  <a:schemeClr val="bg1"/>
                </a:solidFill>
                <a:effectLst/>
                <a:latin typeface="Times New Roman" panose="02020603050405020304" pitchFamily="18" charset="0"/>
                <a:ea typeface="Times New Roman" panose="02020603050405020304" pitchFamily="18" charset="0"/>
              </a:rPr>
              <a:t>created_at</a:t>
            </a:r>
            <a:endParaRPr lang="en-IN" sz="1800" dirty="0">
              <a:solidFill>
                <a:schemeClr val="bg1"/>
              </a:solidFill>
              <a:effectLst/>
              <a:latin typeface="Times New Roman" panose="02020603050405020304" pitchFamily="18" charset="0"/>
              <a:ea typeface="Times New Roman" panose="02020603050405020304" pitchFamily="18" charset="0"/>
            </a:endParaRPr>
          </a:p>
          <a:p>
            <a:pPr marL="685800"/>
            <a:r>
              <a:rPr lang="en-IN" sz="1800" b="1" dirty="0">
                <a:solidFill>
                  <a:schemeClr val="bg1"/>
                </a:solidFill>
                <a:effectLst/>
                <a:latin typeface="Times New Roman" panose="02020603050405020304" pitchFamily="18" charset="0"/>
                <a:ea typeface="Times New Roman" panose="02020603050405020304" pitchFamily="18" charset="0"/>
              </a:rPr>
              <a:t>LIMIT 5;</a:t>
            </a:r>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6"/>
            <a:ext cx="10515600" cy="1006634"/>
          </a:xfrm>
        </p:spPr>
        <p:txBody>
          <a:bodyPr/>
          <a:lstStyle/>
          <a:p>
            <a:r>
              <a:rPr lang="en-US" dirty="0"/>
              <a:t>Task 2: Inactive user engagement</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1027878" y="1581835"/>
            <a:ext cx="5157787" cy="2773258"/>
          </a:xfrm>
        </p:spPr>
        <p:txBody>
          <a:bodyPr/>
          <a:lstStyle/>
          <a:p>
            <a:pPr marL="0" indent="0">
              <a:buNone/>
            </a:pPr>
            <a:r>
              <a:rPr lang="en-US" dirty="0"/>
              <a:t>By sending them promotional emails to post their 1</a:t>
            </a:r>
            <a:r>
              <a:rPr lang="en-US" baseline="30000" dirty="0"/>
              <a:t>st</a:t>
            </a:r>
            <a:r>
              <a:rPr lang="en-US" dirty="0"/>
              <a:t> photo. Our task is to find the users who have never posted a single photo on Instagram.</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284743" y="2416412"/>
            <a:ext cx="5183188" cy="823912"/>
          </a:xfrm>
        </p:spPr>
        <p:txBody>
          <a:bodyPr/>
          <a:lstStyle/>
          <a:p>
            <a:r>
              <a:rPr lang="en-US" dirty="0"/>
              <a:t>Result</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Instagram User Analytics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5</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 </a:t>
            </a:r>
          </a:p>
        </p:txBody>
      </p:sp>
      <p:sp>
        <p:nvSpPr>
          <p:cNvPr id="11" name="Text Placeholder 10">
            <a:extLst>
              <a:ext uri="{FF2B5EF4-FFF2-40B4-BE49-F238E27FC236}">
                <a16:creationId xmlns:a16="http://schemas.microsoft.com/office/drawing/2014/main" id="{6AB65CF5-962B-C2AB-E2C2-0480F84FC05A}"/>
              </a:ext>
            </a:extLst>
          </p:cNvPr>
          <p:cNvSpPr>
            <a:spLocks noGrp="1"/>
          </p:cNvSpPr>
          <p:nvPr>
            <p:ph type="body" idx="1"/>
          </p:nvPr>
        </p:nvSpPr>
        <p:spPr>
          <a:xfrm>
            <a:off x="858696" y="2416412"/>
            <a:ext cx="5157787" cy="823912"/>
          </a:xfrm>
        </p:spPr>
        <p:txBody>
          <a:bodyPr/>
          <a:lstStyle/>
          <a:p>
            <a:r>
              <a:rPr lang="en-IN" dirty="0"/>
              <a:t> SQL Query</a:t>
            </a:r>
          </a:p>
        </p:txBody>
      </p:sp>
      <p:sp>
        <p:nvSpPr>
          <p:cNvPr id="12" name="TextBox 11">
            <a:extLst>
              <a:ext uri="{FF2B5EF4-FFF2-40B4-BE49-F238E27FC236}">
                <a16:creationId xmlns:a16="http://schemas.microsoft.com/office/drawing/2014/main" id="{03EE20BC-9423-290D-9D13-0ED442F27CAA}"/>
              </a:ext>
            </a:extLst>
          </p:cNvPr>
          <p:cNvSpPr txBox="1"/>
          <p:nvPr/>
        </p:nvSpPr>
        <p:spPr>
          <a:xfrm>
            <a:off x="724068" y="3295443"/>
            <a:ext cx="3439125" cy="2308324"/>
          </a:xfrm>
          <a:prstGeom prst="rect">
            <a:avLst/>
          </a:prstGeom>
          <a:noFill/>
        </p:spPr>
        <p:txBody>
          <a:bodyPr wrap="square" rtlCol="0">
            <a:spAutoFit/>
          </a:bodyPr>
          <a:lstStyle/>
          <a:p>
            <a:pPr marL="685800"/>
            <a:r>
              <a:rPr lang="en-IN" sz="1800" b="1" dirty="0">
                <a:solidFill>
                  <a:schemeClr val="bg1"/>
                </a:solidFill>
                <a:effectLst/>
                <a:latin typeface="Times New Roman" panose="02020603050405020304" pitchFamily="18" charset="0"/>
                <a:ea typeface="Times New Roman" panose="02020603050405020304" pitchFamily="18" charset="0"/>
              </a:rPr>
              <a:t>SELECT username</a:t>
            </a:r>
            <a:endParaRPr lang="en-IN" sz="1800" dirty="0">
              <a:solidFill>
                <a:schemeClr val="bg1"/>
              </a:solidFill>
              <a:effectLst/>
              <a:latin typeface="Times New Roman" panose="02020603050405020304" pitchFamily="18" charset="0"/>
              <a:ea typeface="Times New Roman" panose="02020603050405020304" pitchFamily="18" charset="0"/>
            </a:endParaRPr>
          </a:p>
          <a:p>
            <a:pPr marL="685800"/>
            <a:r>
              <a:rPr lang="en-IN" sz="1800" b="1" dirty="0">
                <a:solidFill>
                  <a:schemeClr val="bg1"/>
                </a:solidFill>
                <a:effectLst/>
                <a:latin typeface="Times New Roman" panose="02020603050405020304" pitchFamily="18" charset="0"/>
                <a:ea typeface="Times New Roman" panose="02020603050405020304" pitchFamily="18" charset="0"/>
              </a:rPr>
              <a:t>FROM users</a:t>
            </a:r>
            <a:endParaRPr lang="en-IN" sz="1800" dirty="0">
              <a:solidFill>
                <a:schemeClr val="bg1"/>
              </a:solidFill>
              <a:effectLst/>
              <a:latin typeface="Times New Roman" panose="02020603050405020304" pitchFamily="18" charset="0"/>
              <a:ea typeface="Times New Roman" panose="02020603050405020304" pitchFamily="18" charset="0"/>
            </a:endParaRPr>
          </a:p>
          <a:p>
            <a:pPr marL="685800"/>
            <a:r>
              <a:rPr lang="en-IN" sz="1800" b="1" dirty="0">
                <a:solidFill>
                  <a:schemeClr val="bg1"/>
                </a:solidFill>
                <a:effectLst/>
                <a:latin typeface="Times New Roman" panose="02020603050405020304" pitchFamily="18" charset="0"/>
                <a:ea typeface="Times New Roman" panose="02020603050405020304" pitchFamily="18" charset="0"/>
              </a:rPr>
              <a:t>LEFT JOIN photos</a:t>
            </a:r>
            <a:endParaRPr lang="en-IN" sz="1800" dirty="0">
              <a:solidFill>
                <a:schemeClr val="bg1"/>
              </a:solidFill>
              <a:effectLst/>
              <a:latin typeface="Times New Roman" panose="02020603050405020304" pitchFamily="18" charset="0"/>
              <a:ea typeface="Times New Roman" panose="02020603050405020304" pitchFamily="18" charset="0"/>
            </a:endParaRPr>
          </a:p>
          <a:p>
            <a:pPr marL="685800"/>
            <a:r>
              <a:rPr lang="en-IN" sz="1800" b="1" dirty="0">
                <a:solidFill>
                  <a:schemeClr val="bg1"/>
                </a:solidFill>
                <a:effectLst/>
                <a:latin typeface="Times New Roman" panose="02020603050405020304" pitchFamily="18" charset="0"/>
                <a:ea typeface="Times New Roman" panose="02020603050405020304" pitchFamily="18" charset="0"/>
              </a:rPr>
              <a:t>ON users.id = </a:t>
            </a:r>
            <a:r>
              <a:rPr lang="en-IN" sz="1800" b="1" dirty="0" err="1">
                <a:solidFill>
                  <a:schemeClr val="bg1"/>
                </a:solidFill>
                <a:effectLst/>
                <a:latin typeface="Times New Roman" panose="02020603050405020304" pitchFamily="18" charset="0"/>
                <a:ea typeface="Times New Roman" panose="02020603050405020304" pitchFamily="18" charset="0"/>
              </a:rPr>
              <a:t>photos.user_id</a:t>
            </a:r>
            <a:endParaRPr lang="en-IN" sz="1800" dirty="0">
              <a:solidFill>
                <a:schemeClr val="bg1"/>
              </a:solidFill>
              <a:effectLst/>
              <a:latin typeface="Times New Roman" panose="02020603050405020304" pitchFamily="18" charset="0"/>
              <a:ea typeface="Times New Roman" panose="02020603050405020304" pitchFamily="18" charset="0"/>
            </a:endParaRPr>
          </a:p>
          <a:p>
            <a:pPr marL="685800"/>
            <a:r>
              <a:rPr lang="en-IN" sz="1800" b="1" dirty="0">
                <a:solidFill>
                  <a:schemeClr val="bg1"/>
                </a:solidFill>
                <a:effectLst/>
                <a:latin typeface="Times New Roman" panose="02020603050405020304" pitchFamily="18" charset="0"/>
                <a:ea typeface="Times New Roman" panose="02020603050405020304" pitchFamily="18" charset="0"/>
              </a:rPr>
              <a:t>WHERE photos.id IS NULL;</a:t>
            </a:r>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dirty="0">
              <a:solidFill>
                <a:schemeClr val="bg1"/>
              </a:solidFill>
            </a:endParaRPr>
          </a:p>
        </p:txBody>
      </p:sp>
      <p:pic>
        <p:nvPicPr>
          <p:cNvPr id="13" name="Content Placeholder 12">
            <a:extLst>
              <a:ext uri="{FF2B5EF4-FFF2-40B4-BE49-F238E27FC236}">
                <a16:creationId xmlns:a16="http://schemas.microsoft.com/office/drawing/2014/main" id="{939E28C6-2E38-ED19-E2F7-4549414E2444}"/>
              </a:ext>
            </a:extLst>
          </p:cNvPr>
          <p:cNvPicPr>
            <a:picLocks noGrp="1" noChangeAspect="1"/>
          </p:cNvPicPr>
          <p:nvPr>
            <p:ph sz="half" idx="15"/>
          </p:nvPr>
        </p:nvPicPr>
        <p:blipFill>
          <a:blip r:embed="rId2"/>
          <a:stretch>
            <a:fillRect/>
          </a:stretch>
        </p:blipFill>
        <p:spPr>
          <a:xfrm>
            <a:off x="6697241" y="3305745"/>
            <a:ext cx="1768617" cy="2974728"/>
          </a:xfrm>
        </p:spPr>
      </p:pic>
      <p:pic>
        <p:nvPicPr>
          <p:cNvPr id="16" name="Picture 15">
            <a:extLst>
              <a:ext uri="{FF2B5EF4-FFF2-40B4-BE49-F238E27FC236}">
                <a16:creationId xmlns:a16="http://schemas.microsoft.com/office/drawing/2014/main" id="{7119688A-3FFE-7477-7A2C-3D00FD6DA6A2}"/>
              </a:ext>
            </a:extLst>
          </p:cNvPr>
          <p:cNvPicPr>
            <a:picLocks noChangeAspect="1"/>
          </p:cNvPicPr>
          <p:nvPr/>
        </p:nvPicPr>
        <p:blipFill>
          <a:blip r:embed="rId3"/>
          <a:stretch>
            <a:fillRect/>
          </a:stretch>
        </p:blipFill>
        <p:spPr>
          <a:xfrm>
            <a:off x="8741345" y="3305745"/>
            <a:ext cx="1690008" cy="2964426"/>
          </a:xfrm>
          <a:prstGeom prst="rect">
            <a:avLst/>
          </a:prstGeom>
        </p:spPr>
      </p:pic>
    </p:spTree>
    <p:extLst>
      <p:ext uri="{BB962C8B-B14F-4D97-AF65-F5344CB8AC3E}">
        <p14:creationId xmlns:p14="http://schemas.microsoft.com/office/powerpoint/2010/main" val="1178279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6"/>
            <a:ext cx="10515600" cy="1006634"/>
          </a:xfrm>
        </p:spPr>
        <p:txBody>
          <a:bodyPr/>
          <a:lstStyle/>
          <a:p>
            <a:r>
              <a:rPr lang="en-US" dirty="0"/>
              <a:t>Task 3: Contest winner declaration</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1027878" y="1581835"/>
            <a:ext cx="5157787" cy="1332815"/>
          </a:xfrm>
        </p:spPr>
        <p:txBody>
          <a:bodyPr>
            <a:normAutofit lnSpcReduction="10000"/>
          </a:bodyPr>
          <a:lstStyle/>
          <a:p>
            <a:pPr marL="0" indent="0">
              <a:buNone/>
            </a:pPr>
            <a:r>
              <a:rPr lang="en-US" dirty="0"/>
              <a:t>The team started a contest and the user who gets the most likes on a single photo will win the contest now they wish to declare the winner. </a:t>
            </a:r>
          </a:p>
          <a:p>
            <a:pPr marL="0" indent="0">
              <a:buNone/>
            </a:pPr>
            <a:r>
              <a:rPr lang="en-US" dirty="0"/>
              <a:t>Our task is to identify the winner of the contest and provide the details to the team.</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284743" y="2416412"/>
            <a:ext cx="5183188" cy="823912"/>
          </a:xfrm>
        </p:spPr>
        <p:txBody>
          <a:bodyPr/>
          <a:lstStyle/>
          <a:p>
            <a:r>
              <a:rPr lang="en-US" dirty="0"/>
              <a:t>Result</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Instagram User Analytics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 </a:t>
            </a:r>
          </a:p>
        </p:txBody>
      </p:sp>
      <p:sp>
        <p:nvSpPr>
          <p:cNvPr id="11" name="Text Placeholder 10">
            <a:extLst>
              <a:ext uri="{FF2B5EF4-FFF2-40B4-BE49-F238E27FC236}">
                <a16:creationId xmlns:a16="http://schemas.microsoft.com/office/drawing/2014/main" id="{6AB65CF5-962B-C2AB-E2C2-0480F84FC05A}"/>
              </a:ext>
            </a:extLst>
          </p:cNvPr>
          <p:cNvSpPr>
            <a:spLocks noGrp="1"/>
          </p:cNvSpPr>
          <p:nvPr>
            <p:ph type="body" idx="1"/>
          </p:nvPr>
        </p:nvSpPr>
        <p:spPr>
          <a:xfrm>
            <a:off x="858697" y="2470813"/>
            <a:ext cx="5157787" cy="823912"/>
          </a:xfrm>
        </p:spPr>
        <p:txBody>
          <a:bodyPr/>
          <a:lstStyle/>
          <a:p>
            <a:r>
              <a:rPr lang="en-IN" dirty="0"/>
              <a:t> SQL Query</a:t>
            </a:r>
          </a:p>
        </p:txBody>
      </p:sp>
      <p:sp>
        <p:nvSpPr>
          <p:cNvPr id="12" name="TextBox 11">
            <a:extLst>
              <a:ext uri="{FF2B5EF4-FFF2-40B4-BE49-F238E27FC236}">
                <a16:creationId xmlns:a16="http://schemas.microsoft.com/office/drawing/2014/main" id="{03EE20BC-9423-290D-9D13-0ED442F27CAA}"/>
              </a:ext>
            </a:extLst>
          </p:cNvPr>
          <p:cNvSpPr txBox="1"/>
          <p:nvPr/>
        </p:nvSpPr>
        <p:spPr>
          <a:xfrm>
            <a:off x="696701" y="3563276"/>
            <a:ext cx="3034378" cy="2246769"/>
          </a:xfrm>
          <a:prstGeom prst="rect">
            <a:avLst/>
          </a:prstGeom>
          <a:noFill/>
        </p:spPr>
        <p:txBody>
          <a:bodyPr wrap="square" rtlCol="0">
            <a:spAutoFit/>
          </a:bodyPr>
          <a:lstStyle/>
          <a:p>
            <a:pPr marL="685800"/>
            <a:r>
              <a:rPr lang="en-IN" sz="1000" b="1" dirty="0">
                <a:solidFill>
                  <a:schemeClr val="bg1"/>
                </a:solidFill>
                <a:effectLst/>
                <a:latin typeface="Times New Roman" panose="02020603050405020304" pitchFamily="18" charset="0"/>
                <a:ea typeface="Times New Roman" panose="02020603050405020304" pitchFamily="18" charset="0"/>
              </a:rPr>
              <a:t>SELECT </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         username,</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         photos.id,</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         </a:t>
            </a:r>
            <a:r>
              <a:rPr lang="en-IN" sz="1000" b="1" dirty="0" err="1">
                <a:solidFill>
                  <a:schemeClr val="bg1"/>
                </a:solidFill>
                <a:effectLst/>
                <a:latin typeface="Times New Roman" panose="02020603050405020304" pitchFamily="18" charset="0"/>
                <a:ea typeface="Times New Roman" panose="02020603050405020304" pitchFamily="18" charset="0"/>
              </a:rPr>
              <a:t>photos.image_url</a:t>
            </a:r>
            <a:r>
              <a:rPr lang="en-IN" sz="1000" b="1" dirty="0">
                <a:solidFill>
                  <a:schemeClr val="bg1"/>
                </a:solidFill>
                <a:effectLst/>
                <a:latin typeface="Times New Roman" panose="02020603050405020304" pitchFamily="18" charset="0"/>
                <a:ea typeface="Times New Roman" panose="02020603050405020304" pitchFamily="18" charset="0"/>
              </a:rPr>
              <a:t>,</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         COUNT(*) AS total</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FROM photos</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INNER JOIN likes</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      ON </a:t>
            </a:r>
            <a:r>
              <a:rPr lang="en-IN" sz="1000" b="1" dirty="0" err="1">
                <a:solidFill>
                  <a:schemeClr val="bg1"/>
                </a:solidFill>
                <a:effectLst/>
                <a:latin typeface="Times New Roman" panose="02020603050405020304" pitchFamily="18" charset="0"/>
                <a:ea typeface="Times New Roman" panose="02020603050405020304" pitchFamily="18" charset="0"/>
              </a:rPr>
              <a:t>likes.photo_id</a:t>
            </a:r>
            <a:r>
              <a:rPr lang="en-IN" sz="1000" b="1" dirty="0">
                <a:solidFill>
                  <a:schemeClr val="bg1"/>
                </a:solidFill>
                <a:effectLst/>
                <a:latin typeface="Times New Roman" panose="02020603050405020304" pitchFamily="18" charset="0"/>
                <a:ea typeface="Times New Roman" panose="02020603050405020304" pitchFamily="18" charset="0"/>
              </a:rPr>
              <a:t> = photod.id</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INNER JOIN users</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     ON </a:t>
            </a:r>
            <a:r>
              <a:rPr lang="en-IN" sz="1000" b="1" dirty="0" err="1">
                <a:solidFill>
                  <a:schemeClr val="bg1"/>
                </a:solidFill>
                <a:effectLst/>
                <a:latin typeface="Times New Roman" panose="02020603050405020304" pitchFamily="18" charset="0"/>
                <a:ea typeface="Times New Roman" panose="02020603050405020304" pitchFamily="18" charset="0"/>
              </a:rPr>
              <a:t>photos.user_id</a:t>
            </a:r>
            <a:r>
              <a:rPr lang="en-IN" sz="1000" b="1" dirty="0">
                <a:solidFill>
                  <a:schemeClr val="bg1"/>
                </a:solidFill>
                <a:effectLst/>
                <a:latin typeface="Times New Roman" panose="02020603050405020304" pitchFamily="18" charset="0"/>
                <a:ea typeface="Times New Roman" panose="02020603050405020304" pitchFamily="18" charset="0"/>
              </a:rPr>
              <a:t> = users.id</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GROUP BY photos.id</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ORDER BY total DESC</a:t>
            </a:r>
            <a:endParaRPr lang="en-IN" sz="1000" dirty="0">
              <a:solidFill>
                <a:schemeClr val="bg1"/>
              </a:solidFill>
              <a:effectLst/>
              <a:latin typeface="Times New Roman" panose="02020603050405020304" pitchFamily="18" charset="0"/>
              <a:ea typeface="Times New Roman" panose="02020603050405020304" pitchFamily="18" charset="0"/>
            </a:endParaRPr>
          </a:p>
          <a:p>
            <a:pPr marL="685800"/>
            <a:r>
              <a:rPr lang="en-IN" sz="1000" b="1" dirty="0">
                <a:solidFill>
                  <a:schemeClr val="bg1"/>
                </a:solidFill>
                <a:effectLst/>
                <a:latin typeface="Times New Roman" panose="02020603050405020304" pitchFamily="18" charset="0"/>
                <a:ea typeface="Times New Roman" panose="02020603050405020304" pitchFamily="18" charset="0"/>
              </a:rPr>
              <a:t>LIMIT 1;</a:t>
            </a:r>
            <a:endParaRPr lang="en-IN" sz="1000" dirty="0">
              <a:solidFill>
                <a:schemeClr val="bg1"/>
              </a:solidFill>
              <a:effectLst/>
              <a:latin typeface="Times New Roman" panose="02020603050405020304" pitchFamily="18" charset="0"/>
              <a:ea typeface="Times New Roman" panose="02020603050405020304" pitchFamily="18" charset="0"/>
            </a:endParaRPr>
          </a:p>
          <a:p>
            <a:endParaRPr lang="en-IN" sz="1000" dirty="0">
              <a:solidFill>
                <a:schemeClr val="bg1"/>
              </a:solidFill>
            </a:endParaRPr>
          </a:p>
        </p:txBody>
      </p:sp>
      <p:pic>
        <p:nvPicPr>
          <p:cNvPr id="14" name="Content Placeholder 13">
            <a:extLst>
              <a:ext uri="{FF2B5EF4-FFF2-40B4-BE49-F238E27FC236}">
                <a16:creationId xmlns:a16="http://schemas.microsoft.com/office/drawing/2014/main" id="{7C9B8A2F-B60C-2F11-6BF2-3927D171C269}"/>
              </a:ext>
            </a:extLst>
          </p:cNvPr>
          <p:cNvPicPr>
            <a:picLocks noGrp="1" noChangeAspect="1"/>
          </p:cNvPicPr>
          <p:nvPr>
            <p:ph sz="half" idx="15"/>
          </p:nvPr>
        </p:nvPicPr>
        <p:blipFill>
          <a:blip r:embed="rId2"/>
          <a:stretch>
            <a:fillRect/>
          </a:stretch>
        </p:blipFill>
        <p:spPr>
          <a:xfrm>
            <a:off x="6707181" y="3617677"/>
            <a:ext cx="3653297" cy="1494064"/>
          </a:xfrm>
        </p:spPr>
      </p:pic>
    </p:spTree>
    <p:extLst>
      <p:ext uri="{BB962C8B-B14F-4D97-AF65-F5344CB8AC3E}">
        <p14:creationId xmlns:p14="http://schemas.microsoft.com/office/powerpoint/2010/main" val="16912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6"/>
            <a:ext cx="10515600" cy="1006634"/>
          </a:xfrm>
        </p:spPr>
        <p:txBody>
          <a:bodyPr/>
          <a:lstStyle/>
          <a:p>
            <a:r>
              <a:rPr lang="en-US" dirty="0"/>
              <a:t>Task 4: Hashtag research</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1027878" y="1581835"/>
            <a:ext cx="5157787" cy="1332815"/>
          </a:xfrm>
        </p:spPr>
        <p:txBody>
          <a:bodyPr>
            <a:normAutofit/>
          </a:bodyPr>
          <a:lstStyle/>
          <a:p>
            <a:pPr marL="0" indent="0">
              <a:buNone/>
            </a:pPr>
            <a:r>
              <a:rPr lang="en-US" dirty="0"/>
              <a:t>A partner brand wants to know, which hashtags to use in the post to reach the most people on the platform.</a:t>
            </a:r>
          </a:p>
          <a:p>
            <a:pPr marL="0" indent="0">
              <a:buNone/>
            </a:pPr>
            <a:r>
              <a:rPr lang="en-US" dirty="0"/>
              <a:t>Our task is to identify and suggest the top 5 most commonly used hashtags on the platform.</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284743" y="2416412"/>
            <a:ext cx="5183188" cy="823912"/>
          </a:xfrm>
        </p:spPr>
        <p:txBody>
          <a:bodyPr/>
          <a:lstStyle/>
          <a:p>
            <a:r>
              <a:rPr lang="en-US" dirty="0"/>
              <a:t>Result</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Instagram User Analytics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7</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 </a:t>
            </a:r>
          </a:p>
        </p:txBody>
      </p:sp>
      <p:sp>
        <p:nvSpPr>
          <p:cNvPr id="11" name="Text Placeholder 10">
            <a:extLst>
              <a:ext uri="{FF2B5EF4-FFF2-40B4-BE49-F238E27FC236}">
                <a16:creationId xmlns:a16="http://schemas.microsoft.com/office/drawing/2014/main" id="{6AB65CF5-962B-C2AB-E2C2-0480F84FC05A}"/>
              </a:ext>
            </a:extLst>
          </p:cNvPr>
          <p:cNvSpPr>
            <a:spLocks noGrp="1"/>
          </p:cNvSpPr>
          <p:nvPr>
            <p:ph type="body" idx="1"/>
          </p:nvPr>
        </p:nvSpPr>
        <p:spPr>
          <a:xfrm>
            <a:off x="858697" y="2470813"/>
            <a:ext cx="5157787" cy="823912"/>
          </a:xfrm>
        </p:spPr>
        <p:txBody>
          <a:bodyPr/>
          <a:lstStyle/>
          <a:p>
            <a:r>
              <a:rPr lang="en-IN" dirty="0"/>
              <a:t> SQL Query</a:t>
            </a:r>
          </a:p>
        </p:txBody>
      </p:sp>
      <p:sp>
        <p:nvSpPr>
          <p:cNvPr id="12" name="TextBox 11">
            <a:extLst>
              <a:ext uri="{FF2B5EF4-FFF2-40B4-BE49-F238E27FC236}">
                <a16:creationId xmlns:a16="http://schemas.microsoft.com/office/drawing/2014/main" id="{03EE20BC-9423-290D-9D13-0ED442F27CAA}"/>
              </a:ext>
            </a:extLst>
          </p:cNvPr>
          <p:cNvSpPr txBox="1"/>
          <p:nvPr/>
        </p:nvSpPr>
        <p:spPr>
          <a:xfrm>
            <a:off x="696701" y="3563276"/>
            <a:ext cx="3034378" cy="2462213"/>
          </a:xfrm>
          <a:prstGeom prst="rect">
            <a:avLst/>
          </a:prstGeom>
          <a:noFill/>
        </p:spPr>
        <p:txBody>
          <a:bodyPr wrap="square" rtlCol="0">
            <a:spAutoFit/>
          </a:bodyPr>
          <a:lstStyle/>
          <a:p>
            <a:pPr marL="685800"/>
            <a:r>
              <a:rPr lang="en-IN" sz="1400" b="1" dirty="0">
                <a:solidFill>
                  <a:schemeClr val="bg1"/>
                </a:solidFill>
                <a:effectLst/>
                <a:latin typeface="Times New Roman" panose="02020603050405020304" pitchFamily="18" charset="0"/>
                <a:ea typeface="Times New Roman" panose="02020603050405020304" pitchFamily="18" charset="0"/>
              </a:rPr>
              <a:t>SELECT </a:t>
            </a:r>
            <a:r>
              <a:rPr lang="en-IN" sz="1400" b="1" dirty="0" err="1">
                <a:solidFill>
                  <a:schemeClr val="bg1"/>
                </a:solidFill>
                <a:effectLst/>
                <a:latin typeface="Times New Roman" panose="02020603050405020304" pitchFamily="18" charset="0"/>
                <a:ea typeface="Times New Roman" panose="02020603050405020304" pitchFamily="18" charset="0"/>
              </a:rPr>
              <a:t>tags.tag_name</a:t>
            </a:r>
            <a:r>
              <a:rPr lang="en-IN" sz="1400" b="1" dirty="0">
                <a:solidFill>
                  <a:schemeClr val="bg1"/>
                </a:solidFill>
                <a:effectLst/>
                <a:latin typeface="Times New Roman" panose="02020603050405020304" pitchFamily="18" charset="0"/>
                <a:ea typeface="Times New Roman" panose="02020603050405020304" pitchFamily="18" charset="0"/>
              </a:rPr>
              <a:t>, COUNT(*) AS </a:t>
            </a:r>
            <a:r>
              <a:rPr lang="en-IN" sz="1400" b="1" dirty="0" err="1">
                <a:solidFill>
                  <a:schemeClr val="bg1"/>
                </a:solidFill>
                <a:effectLst/>
                <a:latin typeface="Times New Roman" panose="02020603050405020304" pitchFamily="18" charset="0"/>
                <a:ea typeface="Times New Roman" panose="02020603050405020304" pitchFamily="18" charset="0"/>
              </a:rPr>
              <a:t>total_tags</a:t>
            </a:r>
            <a:endParaRPr lang="en-IN" sz="1400" dirty="0">
              <a:solidFill>
                <a:schemeClr val="bg1"/>
              </a:solidFill>
              <a:effectLst/>
              <a:latin typeface="Times New Roman" panose="02020603050405020304" pitchFamily="18" charset="0"/>
              <a:ea typeface="Times New Roman" panose="02020603050405020304" pitchFamily="18" charset="0"/>
            </a:endParaRPr>
          </a:p>
          <a:p>
            <a:pPr marL="685800"/>
            <a:r>
              <a:rPr lang="en-IN" sz="1400" b="1" dirty="0">
                <a:solidFill>
                  <a:schemeClr val="bg1"/>
                </a:solidFill>
                <a:effectLst/>
                <a:latin typeface="Times New Roman" panose="02020603050405020304" pitchFamily="18" charset="0"/>
                <a:ea typeface="Times New Roman" panose="02020603050405020304" pitchFamily="18" charset="0"/>
              </a:rPr>
              <a:t>FROM </a:t>
            </a:r>
            <a:r>
              <a:rPr lang="en-IN" sz="1400" b="1" dirty="0" err="1">
                <a:solidFill>
                  <a:schemeClr val="bg1"/>
                </a:solidFill>
                <a:effectLst/>
                <a:latin typeface="Times New Roman" panose="02020603050405020304" pitchFamily="18" charset="0"/>
                <a:ea typeface="Times New Roman" panose="02020603050405020304" pitchFamily="18" charset="0"/>
              </a:rPr>
              <a:t>photo_tags</a:t>
            </a:r>
            <a:endParaRPr lang="en-IN" sz="1400" dirty="0">
              <a:solidFill>
                <a:schemeClr val="bg1"/>
              </a:solidFill>
              <a:effectLst/>
              <a:latin typeface="Times New Roman" panose="02020603050405020304" pitchFamily="18" charset="0"/>
              <a:ea typeface="Times New Roman" panose="02020603050405020304" pitchFamily="18" charset="0"/>
            </a:endParaRPr>
          </a:p>
          <a:p>
            <a:pPr marL="685800"/>
            <a:r>
              <a:rPr lang="en-IN" sz="1400" b="1" dirty="0">
                <a:solidFill>
                  <a:schemeClr val="bg1"/>
                </a:solidFill>
                <a:effectLst/>
                <a:latin typeface="Times New Roman" panose="02020603050405020304" pitchFamily="18" charset="0"/>
                <a:ea typeface="Times New Roman" panose="02020603050405020304" pitchFamily="18" charset="0"/>
              </a:rPr>
              <a:t>JOIN tags</a:t>
            </a:r>
            <a:endParaRPr lang="en-IN" sz="1400" dirty="0">
              <a:solidFill>
                <a:schemeClr val="bg1"/>
              </a:solidFill>
              <a:effectLst/>
              <a:latin typeface="Times New Roman" panose="02020603050405020304" pitchFamily="18" charset="0"/>
              <a:ea typeface="Times New Roman" panose="02020603050405020304" pitchFamily="18" charset="0"/>
            </a:endParaRPr>
          </a:p>
          <a:p>
            <a:pPr marL="685800"/>
            <a:r>
              <a:rPr lang="en-IN" sz="1400" b="1" dirty="0">
                <a:solidFill>
                  <a:schemeClr val="bg1"/>
                </a:solidFill>
                <a:effectLst/>
                <a:latin typeface="Times New Roman" panose="02020603050405020304" pitchFamily="18" charset="0"/>
                <a:ea typeface="Times New Roman" panose="02020603050405020304" pitchFamily="18" charset="0"/>
              </a:rPr>
              <a:t>ON </a:t>
            </a:r>
            <a:r>
              <a:rPr lang="en-IN" sz="1400" b="1" dirty="0" err="1">
                <a:solidFill>
                  <a:schemeClr val="bg1"/>
                </a:solidFill>
                <a:effectLst/>
                <a:latin typeface="Times New Roman" panose="02020603050405020304" pitchFamily="18" charset="0"/>
                <a:ea typeface="Times New Roman" panose="02020603050405020304" pitchFamily="18" charset="0"/>
              </a:rPr>
              <a:t>photo_tags.tag_id</a:t>
            </a:r>
            <a:r>
              <a:rPr lang="en-IN" sz="1400" b="1" dirty="0">
                <a:solidFill>
                  <a:schemeClr val="bg1"/>
                </a:solidFill>
                <a:effectLst/>
                <a:latin typeface="Times New Roman" panose="02020603050405020304" pitchFamily="18" charset="0"/>
                <a:ea typeface="Times New Roman" panose="02020603050405020304" pitchFamily="18" charset="0"/>
              </a:rPr>
              <a:t> = tags.id</a:t>
            </a:r>
            <a:endParaRPr lang="en-IN" sz="1400" dirty="0">
              <a:solidFill>
                <a:schemeClr val="bg1"/>
              </a:solidFill>
              <a:effectLst/>
              <a:latin typeface="Times New Roman" panose="02020603050405020304" pitchFamily="18" charset="0"/>
              <a:ea typeface="Times New Roman" panose="02020603050405020304" pitchFamily="18" charset="0"/>
            </a:endParaRPr>
          </a:p>
          <a:p>
            <a:pPr marL="685800"/>
            <a:r>
              <a:rPr lang="en-IN" sz="1400" b="1" dirty="0">
                <a:solidFill>
                  <a:schemeClr val="bg1"/>
                </a:solidFill>
                <a:effectLst/>
                <a:latin typeface="Times New Roman" panose="02020603050405020304" pitchFamily="18" charset="0"/>
                <a:ea typeface="Times New Roman" panose="02020603050405020304" pitchFamily="18" charset="0"/>
              </a:rPr>
              <a:t>GROUP BY tags.id</a:t>
            </a:r>
            <a:endParaRPr lang="en-IN" sz="1400" dirty="0">
              <a:solidFill>
                <a:schemeClr val="bg1"/>
              </a:solidFill>
              <a:effectLst/>
              <a:latin typeface="Times New Roman" panose="02020603050405020304" pitchFamily="18" charset="0"/>
              <a:ea typeface="Times New Roman" panose="02020603050405020304" pitchFamily="18" charset="0"/>
            </a:endParaRPr>
          </a:p>
          <a:p>
            <a:pPr marL="685800"/>
            <a:r>
              <a:rPr lang="en-IN" sz="1400" b="1" dirty="0">
                <a:solidFill>
                  <a:schemeClr val="bg1"/>
                </a:solidFill>
                <a:effectLst/>
                <a:latin typeface="Times New Roman" panose="02020603050405020304" pitchFamily="18" charset="0"/>
                <a:ea typeface="Times New Roman" panose="02020603050405020304" pitchFamily="18" charset="0"/>
              </a:rPr>
              <a:t>ORDER BY </a:t>
            </a:r>
            <a:r>
              <a:rPr lang="en-IN" sz="1400" b="1" dirty="0" err="1">
                <a:solidFill>
                  <a:schemeClr val="bg1"/>
                </a:solidFill>
                <a:effectLst/>
                <a:latin typeface="Times New Roman" panose="02020603050405020304" pitchFamily="18" charset="0"/>
                <a:ea typeface="Times New Roman" panose="02020603050405020304" pitchFamily="18" charset="0"/>
              </a:rPr>
              <a:t>total_tags</a:t>
            </a:r>
            <a:r>
              <a:rPr lang="en-IN" sz="1400" b="1" dirty="0">
                <a:solidFill>
                  <a:schemeClr val="bg1"/>
                </a:solidFill>
                <a:effectLst/>
                <a:latin typeface="Times New Roman" panose="02020603050405020304" pitchFamily="18" charset="0"/>
                <a:ea typeface="Times New Roman" panose="02020603050405020304" pitchFamily="18" charset="0"/>
              </a:rPr>
              <a:t> DESC </a:t>
            </a:r>
            <a:endParaRPr lang="en-IN" sz="1400" dirty="0">
              <a:solidFill>
                <a:schemeClr val="bg1"/>
              </a:solidFill>
              <a:effectLst/>
              <a:latin typeface="Times New Roman" panose="02020603050405020304" pitchFamily="18" charset="0"/>
              <a:ea typeface="Times New Roman" panose="02020603050405020304" pitchFamily="18" charset="0"/>
            </a:endParaRPr>
          </a:p>
          <a:p>
            <a:pPr marL="685800"/>
            <a:r>
              <a:rPr lang="en-IN" sz="1400" b="1" dirty="0">
                <a:solidFill>
                  <a:schemeClr val="bg1"/>
                </a:solidFill>
                <a:effectLst/>
                <a:latin typeface="Times New Roman" panose="02020603050405020304" pitchFamily="18" charset="0"/>
                <a:ea typeface="Times New Roman" panose="02020603050405020304" pitchFamily="18" charset="0"/>
              </a:rPr>
              <a:t>LIMIT 5;</a:t>
            </a:r>
            <a:endParaRPr lang="en-IN" sz="1400" dirty="0">
              <a:solidFill>
                <a:schemeClr val="bg1"/>
              </a:solidFill>
              <a:effectLst/>
              <a:latin typeface="Times New Roman" panose="02020603050405020304" pitchFamily="18" charset="0"/>
              <a:ea typeface="Times New Roman" panose="02020603050405020304" pitchFamily="18" charset="0"/>
            </a:endParaRPr>
          </a:p>
          <a:p>
            <a:endParaRPr lang="en-IN" sz="1400" dirty="0">
              <a:solidFill>
                <a:schemeClr val="bg1"/>
              </a:solidFill>
            </a:endParaRPr>
          </a:p>
        </p:txBody>
      </p:sp>
      <p:pic>
        <p:nvPicPr>
          <p:cNvPr id="16" name="Content Placeholder 15">
            <a:extLst>
              <a:ext uri="{FF2B5EF4-FFF2-40B4-BE49-F238E27FC236}">
                <a16:creationId xmlns:a16="http://schemas.microsoft.com/office/drawing/2014/main" id="{7935887E-5212-6878-C8D7-52332025E567}"/>
              </a:ext>
            </a:extLst>
          </p:cNvPr>
          <p:cNvPicPr>
            <a:picLocks noGrp="1" noChangeAspect="1"/>
          </p:cNvPicPr>
          <p:nvPr>
            <p:ph sz="half" idx="15"/>
          </p:nvPr>
        </p:nvPicPr>
        <p:blipFill>
          <a:blip r:embed="rId2"/>
          <a:stretch>
            <a:fillRect/>
          </a:stretch>
        </p:blipFill>
        <p:spPr>
          <a:xfrm>
            <a:off x="6800851" y="3617677"/>
            <a:ext cx="2310492" cy="1987519"/>
          </a:xfrm>
        </p:spPr>
      </p:pic>
    </p:spTree>
    <p:extLst>
      <p:ext uri="{BB962C8B-B14F-4D97-AF65-F5344CB8AC3E}">
        <p14:creationId xmlns:p14="http://schemas.microsoft.com/office/powerpoint/2010/main" val="293863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6"/>
            <a:ext cx="10515600" cy="1006634"/>
          </a:xfrm>
        </p:spPr>
        <p:txBody>
          <a:bodyPr/>
          <a:lstStyle/>
          <a:p>
            <a:r>
              <a:rPr lang="en-US" dirty="0"/>
              <a:t>Task 5: Ad campaign launch</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1027878" y="1581835"/>
            <a:ext cx="5157787" cy="1332815"/>
          </a:xfrm>
        </p:spPr>
        <p:txBody>
          <a:bodyPr>
            <a:normAutofit lnSpcReduction="10000"/>
          </a:bodyPr>
          <a:lstStyle/>
          <a:p>
            <a:pPr marL="0" indent="0">
              <a:buNone/>
            </a:pPr>
            <a:r>
              <a:rPr lang="en-US" dirty="0"/>
              <a:t>The team wants to know, which day would be the best day to launch Ads. </a:t>
            </a:r>
          </a:p>
          <a:p>
            <a:pPr marL="0" indent="0">
              <a:buNone/>
            </a:pPr>
            <a:r>
              <a:rPr lang="en-US" dirty="0"/>
              <a:t>Our task is to identify what day of the week do the most users register on? Provide insights on when to schedule an ad campaign.</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284743" y="2416412"/>
            <a:ext cx="5183188" cy="823912"/>
          </a:xfrm>
        </p:spPr>
        <p:txBody>
          <a:bodyPr/>
          <a:lstStyle/>
          <a:p>
            <a:r>
              <a:rPr lang="en-US" dirty="0"/>
              <a:t>Result</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Instagram User Analytics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8</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 </a:t>
            </a:r>
          </a:p>
        </p:txBody>
      </p:sp>
      <p:sp>
        <p:nvSpPr>
          <p:cNvPr id="11" name="Text Placeholder 10">
            <a:extLst>
              <a:ext uri="{FF2B5EF4-FFF2-40B4-BE49-F238E27FC236}">
                <a16:creationId xmlns:a16="http://schemas.microsoft.com/office/drawing/2014/main" id="{6AB65CF5-962B-C2AB-E2C2-0480F84FC05A}"/>
              </a:ext>
            </a:extLst>
          </p:cNvPr>
          <p:cNvSpPr>
            <a:spLocks noGrp="1"/>
          </p:cNvSpPr>
          <p:nvPr>
            <p:ph type="body" idx="1"/>
          </p:nvPr>
        </p:nvSpPr>
        <p:spPr>
          <a:xfrm>
            <a:off x="858697" y="2470813"/>
            <a:ext cx="5157787" cy="823912"/>
          </a:xfrm>
        </p:spPr>
        <p:txBody>
          <a:bodyPr/>
          <a:lstStyle/>
          <a:p>
            <a:r>
              <a:rPr lang="en-IN" dirty="0"/>
              <a:t> SQL Query</a:t>
            </a:r>
          </a:p>
        </p:txBody>
      </p:sp>
      <p:sp>
        <p:nvSpPr>
          <p:cNvPr id="12" name="TextBox 11">
            <a:extLst>
              <a:ext uri="{FF2B5EF4-FFF2-40B4-BE49-F238E27FC236}">
                <a16:creationId xmlns:a16="http://schemas.microsoft.com/office/drawing/2014/main" id="{03EE20BC-9423-290D-9D13-0ED442F27CAA}"/>
              </a:ext>
            </a:extLst>
          </p:cNvPr>
          <p:cNvSpPr txBox="1"/>
          <p:nvPr/>
        </p:nvSpPr>
        <p:spPr>
          <a:xfrm>
            <a:off x="696701" y="3563276"/>
            <a:ext cx="3034378" cy="2246769"/>
          </a:xfrm>
          <a:prstGeom prst="rect">
            <a:avLst/>
          </a:prstGeom>
          <a:noFill/>
        </p:spPr>
        <p:txBody>
          <a:bodyPr wrap="square" rtlCol="0">
            <a:spAutoFit/>
          </a:bodyPr>
          <a:lstStyle/>
          <a:p>
            <a:pPr marL="685800"/>
            <a:r>
              <a:rPr lang="en-IN" sz="1400" b="1" dirty="0">
                <a:solidFill>
                  <a:schemeClr val="bg1"/>
                </a:solidFill>
                <a:effectLst/>
                <a:latin typeface="Times New Roman" panose="02020603050405020304" pitchFamily="18" charset="0"/>
                <a:ea typeface="Times New Roman" panose="02020603050405020304" pitchFamily="18" charset="0"/>
              </a:rPr>
              <a:t>SELECT DAYNAME(</a:t>
            </a:r>
            <a:r>
              <a:rPr lang="en-IN" sz="1400" b="1" dirty="0" err="1">
                <a:solidFill>
                  <a:schemeClr val="bg1"/>
                </a:solidFill>
                <a:effectLst/>
                <a:latin typeface="Times New Roman" panose="02020603050405020304" pitchFamily="18" charset="0"/>
                <a:ea typeface="Times New Roman" panose="02020603050405020304" pitchFamily="18" charset="0"/>
              </a:rPr>
              <a:t>created_at</a:t>
            </a:r>
            <a:r>
              <a:rPr lang="en-IN" sz="1400" b="1" dirty="0">
                <a:solidFill>
                  <a:schemeClr val="bg1"/>
                </a:solidFill>
                <a:effectLst/>
                <a:latin typeface="Times New Roman" panose="02020603050405020304" pitchFamily="18" charset="0"/>
                <a:ea typeface="Times New Roman" panose="02020603050405020304" pitchFamily="18" charset="0"/>
              </a:rPr>
              <a:t>) AS day,</a:t>
            </a:r>
            <a:endParaRPr lang="en-IN" sz="1400" dirty="0">
              <a:solidFill>
                <a:schemeClr val="bg1"/>
              </a:solidFill>
              <a:effectLst/>
              <a:latin typeface="Times New Roman" panose="02020603050405020304" pitchFamily="18" charset="0"/>
              <a:ea typeface="Times New Roman" panose="02020603050405020304" pitchFamily="18" charset="0"/>
            </a:endParaRPr>
          </a:p>
          <a:p>
            <a:pPr marL="685800"/>
            <a:r>
              <a:rPr lang="en-IN" sz="1400" b="1" dirty="0">
                <a:solidFill>
                  <a:schemeClr val="bg1"/>
                </a:solidFill>
                <a:effectLst/>
                <a:latin typeface="Times New Roman" panose="02020603050405020304" pitchFamily="18" charset="0"/>
                <a:ea typeface="Times New Roman" panose="02020603050405020304" pitchFamily="18" charset="0"/>
              </a:rPr>
              <a:t>COUNT(*) AS </a:t>
            </a:r>
            <a:r>
              <a:rPr lang="en-IN" sz="1400" b="1" dirty="0" err="1">
                <a:solidFill>
                  <a:schemeClr val="bg1"/>
                </a:solidFill>
                <a:effectLst/>
                <a:latin typeface="Times New Roman" panose="02020603050405020304" pitchFamily="18" charset="0"/>
                <a:ea typeface="Times New Roman" panose="02020603050405020304" pitchFamily="18" charset="0"/>
              </a:rPr>
              <a:t>total_users</a:t>
            </a:r>
            <a:endParaRPr lang="en-IN" sz="1400" dirty="0">
              <a:solidFill>
                <a:schemeClr val="bg1"/>
              </a:solidFill>
              <a:effectLst/>
              <a:latin typeface="Times New Roman" panose="02020603050405020304" pitchFamily="18" charset="0"/>
              <a:ea typeface="Times New Roman" panose="02020603050405020304" pitchFamily="18" charset="0"/>
            </a:endParaRPr>
          </a:p>
          <a:p>
            <a:pPr marL="685800"/>
            <a:r>
              <a:rPr lang="en-IN" sz="1400" b="1" dirty="0">
                <a:solidFill>
                  <a:schemeClr val="bg1"/>
                </a:solidFill>
                <a:effectLst/>
                <a:latin typeface="Times New Roman" panose="02020603050405020304" pitchFamily="18" charset="0"/>
                <a:ea typeface="Times New Roman" panose="02020603050405020304" pitchFamily="18" charset="0"/>
              </a:rPr>
              <a:t>FROM users </a:t>
            </a:r>
            <a:endParaRPr lang="en-IN" sz="1400" dirty="0">
              <a:solidFill>
                <a:schemeClr val="bg1"/>
              </a:solidFill>
              <a:effectLst/>
              <a:latin typeface="Times New Roman" panose="02020603050405020304" pitchFamily="18" charset="0"/>
              <a:ea typeface="Times New Roman" panose="02020603050405020304" pitchFamily="18" charset="0"/>
            </a:endParaRPr>
          </a:p>
          <a:p>
            <a:pPr marL="685800"/>
            <a:r>
              <a:rPr lang="en-IN" sz="1400" b="1" dirty="0">
                <a:solidFill>
                  <a:schemeClr val="bg1"/>
                </a:solidFill>
                <a:effectLst/>
                <a:latin typeface="Times New Roman" panose="02020603050405020304" pitchFamily="18" charset="0"/>
                <a:ea typeface="Times New Roman" panose="02020603050405020304" pitchFamily="18" charset="0"/>
              </a:rPr>
              <a:t>GROUP BY day</a:t>
            </a:r>
            <a:endParaRPr lang="en-IN" sz="1400" dirty="0">
              <a:solidFill>
                <a:schemeClr val="bg1"/>
              </a:solidFill>
              <a:effectLst/>
              <a:latin typeface="Times New Roman" panose="02020603050405020304" pitchFamily="18" charset="0"/>
              <a:ea typeface="Times New Roman" panose="02020603050405020304" pitchFamily="18" charset="0"/>
            </a:endParaRPr>
          </a:p>
          <a:p>
            <a:pPr marL="685800"/>
            <a:r>
              <a:rPr lang="en-IN" sz="1400" b="1" dirty="0">
                <a:solidFill>
                  <a:schemeClr val="bg1"/>
                </a:solidFill>
                <a:effectLst/>
                <a:latin typeface="Times New Roman" panose="02020603050405020304" pitchFamily="18" charset="0"/>
                <a:ea typeface="Times New Roman" panose="02020603050405020304" pitchFamily="18" charset="0"/>
              </a:rPr>
              <a:t>ORDER BY </a:t>
            </a:r>
            <a:r>
              <a:rPr lang="en-IN" sz="1400" b="1" dirty="0" err="1">
                <a:solidFill>
                  <a:schemeClr val="bg1"/>
                </a:solidFill>
                <a:effectLst/>
                <a:latin typeface="Times New Roman" panose="02020603050405020304" pitchFamily="18" charset="0"/>
                <a:ea typeface="Times New Roman" panose="02020603050405020304" pitchFamily="18" charset="0"/>
              </a:rPr>
              <a:t>total_users</a:t>
            </a:r>
            <a:r>
              <a:rPr lang="en-IN" sz="1400" b="1" dirty="0">
                <a:solidFill>
                  <a:schemeClr val="bg1"/>
                </a:solidFill>
                <a:effectLst/>
                <a:latin typeface="Times New Roman" panose="02020603050405020304" pitchFamily="18" charset="0"/>
                <a:ea typeface="Times New Roman" panose="02020603050405020304" pitchFamily="18" charset="0"/>
              </a:rPr>
              <a:t> DESC</a:t>
            </a:r>
            <a:endParaRPr lang="en-IN" sz="1400" dirty="0">
              <a:solidFill>
                <a:schemeClr val="bg1"/>
              </a:solidFill>
              <a:effectLst/>
              <a:latin typeface="Times New Roman" panose="02020603050405020304" pitchFamily="18" charset="0"/>
              <a:ea typeface="Times New Roman" panose="02020603050405020304" pitchFamily="18" charset="0"/>
            </a:endParaRPr>
          </a:p>
          <a:p>
            <a:pPr marL="685800"/>
            <a:r>
              <a:rPr lang="en-IN" sz="1400" b="1" dirty="0">
                <a:solidFill>
                  <a:schemeClr val="bg1"/>
                </a:solidFill>
                <a:effectLst/>
                <a:latin typeface="Times New Roman" panose="02020603050405020304" pitchFamily="18" charset="0"/>
                <a:ea typeface="Times New Roman" panose="02020603050405020304" pitchFamily="18" charset="0"/>
              </a:rPr>
              <a:t>LIMIT 2;</a:t>
            </a:r>
            <a:endParaRPr lang="en-IN" sz="1400" dirty="0">
              <a:solidFill>
                <a:schemeClr val="bg1"/>
              </a:solidFill>
              <a:effectLst/>
              <a:latin typeface="Times New Roman" panose="02020603050405020304" pitchFamily="18" charset="0"/>
              <a:ea typeface="Times New Roman" panose="02020603050405020304" pitchFamily="18" charset="0"/>
            </a:endParaRPr>
          </a:p>
          <a:p>
            <a:endParaRPr lang="en-IN" sz="1400" dirty="0">
              <a:solidFill>
                <a:schemeClr val="bg1"/>
              </a:solidFill>
            </a:endParaRPr>
          </a:p>
        </p:txBody>
      </p:sp>
      <p:pic>
        <p:nvPicPr>
          <p:cNvPr id="13" name="Content Placeholder 12">
            <a:extLst>
              <a:ext uri="{FF2B5EF4-FFF2-40B4-BE49-F238E27FC236}">
                <a16:creationId xmlns:a16="http://schemas.microsoft.com/office/drawing/2014/main" id="{B8F28A4E-C5EB-A2E9-3FA2-3723E456E681}"/>
              </a:ext>
            </a:extLst>
          </p:cNvPr>
          <p:cNvPicPr>
            <a:picLocks noGrp="1" noChangeAspect="1"/>
          </p:cNvPicPr>
          <p:nvPr>
            <p:ph sz="half" idx="15"/>
          </p:nvPr>
        </p:nvPicPr>
        <p:blipFill>
          <a:blip r:embed="rId2"/>
          <a:stretch>
            <a:fillRect/>
          </a:stretch>
        </p:blipFill>
        <p:spPr>
          <a:xfrm>
            <a:off x="6658456" y="3617677"/>
            <a:ext cx="3208232" cy="1173742"/>
          </a:xfrm>
        </p:spPr>
      </p:pic>
    </p:spTree>
    <p:extLst>
      <p:ext uri="{BB962C8B-B14F-4D97-AF65-F5344CB8AC3E}">
        <p14:creationId xmlns:p14="http://schemas.microsoft.com/office/powerpoint/2010/main" val="1049536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6"/>
            <a:ext cx="10515600" cy="1006634"/>
          </a:xfrm>
        </p:spPr>
        <p:txBody>
          <a:bodyPr/>
          <a:lstStyle/>
          <a:p>
            <a:r>
              <a:rPr lang="en-US" dirty="0"/>
              <a:t>Task 6: User engagement</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1027878" y="1581835"/>
            <a:ext cx="5157787" cy="1332815"/>
          </a:xfrm>
        </p:spPr>
        <p:txBody>
          <a:bodyPr>
            <a:normAutofit lnSpcReduction="10000"/>
          </a:bodyPr>
          <a:lstStyle/>
          <a:p>
            <a:pPr marL="0" indent="0">
              <a:buNone/>
            </a:pPr>
            <a:r>
              <a:rPr lang="en-US" dirty="0"/>
              <a:t>Are users still active and post on Instagram or they are making fewer posts. </a:t>
            </a:r>
          </a:p>
          <a:p>
            <a:pPr marL="0" indent="0">
              <a:buNone/>
            </a:pPr>
            <a:r>
              <a:rPr lang="en-US" dirty="0"/>
              <a:t>Our task is to provide how many times does average user posts on Instagram. Also, provide the total number of photos on Instagram/Total number of users.</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284743" y="2416412"/>
            <a:ext cx="5183188" cy="823912"/>
          </a:xfrm>
        </p:spPr>
        <p:txBody>
          <a:bodyPr/>
          <a:lstStyle/>
          <a:p>
            <a:r>
              <a:rPr lang="en-US" dirty="0"/>
              <a:t>Result</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Instagram User Analytics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9</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 </a:t>
            </a:r>
          </a:p>
        </p:txBody>
      </p:sp>
      <p:sp>
        <p:nvSpPr>
          <p:cNvPr id="11" name="Text Placeholder 10">
            <a:extLst>
              <a:ext uri="{FF2B5EF4-FFF2-40B4-BE49-F238E27FC236}">
                <a16:creationId xmlns:a16="http://schemas.microsoft.com/office/drawing/2014/main" id="{6AB65CF5-962B-C2AB-E2C2-0480F84FC05A}"/>
              </a:ext>
            </a:extLst>
          </p:cNvPr>
          <p:cNvSpPr>
            <a:spLocks noGrp="1"/>
          </p:cNvSpPr>
          <p:nvPr>
            <p:ph type="body" idx="1"/>
          </p:nvPr>
        </p:nvSpPr>
        <p:spPr>
          <a:xfrm>
            <a:off x="858697" y="2470813"/>
            <a:ext cx="5157787" cy="823912"/>
          </a:xfrm>
        </p:spPr>
        <p:txBody>
          <a:bodyPr/>
          <a:lstStyle/>
          <a:p>
            <a:r>
              <a:rPr lang="en-IN" dirty="0"/>
              <a:t> SQL Query</a:t>
            </a:r>
          </a:p>
        </p:txBody>
      </p:sp>
      <p:sp>
        <p:nvSpPr>
          <p:cNvPr id="12" name="TextBox 11">
            <a:extLst>
              <a:ext uri="{FF2B5EF4-FFF2-40B4-BE49-F238E27FC236}">
                <a16:creationId xmlns:a16="http://schemas.microsoft.com/office/drawing/2014/main" id="{03EE20BC-9423-290D-9D13-0ED442F27CAA}"/>
              </a:ext>
            </a:extLst>
          </p:cNvPr>
          <p:cNvSpPr txBox="1"/>
          <p:nvPr/>
        </p:nvSpPr>
        <p:spPr>
          <a:xfrm>
            <a:off x="696701" y="3563276"/>
            <a:ext cx="3034378" cy="1815882"/>
          </a:xfrm>
          <a:prstGeom prst="rect">
            <a:avLst/>
          </a:prstGeom>
          <a:noFill/>
        </p:spPr>
        <p:txBody>
          <a:bodyPr wrap="square" rtlCol="0">
            <a:spAutoFit/>
          </a:bodyPr>
          <a:lstStyle/>
          <a:p>
            <a:pPr marL="914400"/>
            <a:r>
              <a:rPr lang="en-IN" sz="1400" b="1" dirty="0">
                <a:solidFill>
                  <a:schemeClr val="bg1"/>
                </a:solidFill>
                <a:effectLst/>
                <a:latin typeface="Times New Roman" panose="02020603050405020304" pitchFamily="18" charset="0"/>
                <a:ea typeface="Times New Roman" panose="02020603050405020304" pitchFamily="18" charset="0"/>
              </a:rPr>
              <a:t>SELECT (</a:t>
            </a:r>
            <a:endParaRPr lang="en-IN" sz="1400" dirty="0">
              <a:solidFill>
                <a:schemeClr val="bg1"/>
              </a:solidFill>
              <a:effectLst/>
              <a:latin typeface="Times New Roman" panose="02020603050405020304" pitchFamily="18" charset="0"/>
              <a:ea typeface="Times New Roman" panose="02020603050405020304" pitchFamily="18" charset="0"/>
            </a:endParaRPr>
          </a:p>
          <a:p>
            <a:pPr marL="914400"/>
            <a:r>
              <a:rPr lang="en-IN" sz="1400" b="1" dirty="0">
                <a:solidFill>
                  <a:schemeClr val="bg1"/>
                </a:solidFill>
                <a:effectLst/>
                <a:latin typeface="Times New Roman" panose="02020603050405020304" pitchFamily="18" charset="0"/>
                <a:ea typeface="Times New Roman" panose="02020603050405020304" pitchFamily="18" charset="0"/>
              </a:rPr>
              <a:t>              SELECT COUNT(*)</a:t>
            </a:r>
            <a:endParaRPr lang="en-IN" sz="1400" dirty="0">
              <a:solidFill>
                <a:schemeClr val="bg1"/>
              </a:solidFill>
              <a:effectLst/>
              <a:latin typeface="Times New Roman" panose="02020603050405020304" pitchFamily="18" charset="0"/>
              <a:ea typeface="Times New Roman" panose="02020603050405020304" pitchFamily="18" charset="0"/>
            </a:endParaRPr>
          </a:p>
          <a:p>
            <a:pPr marL="914400"/>
            <a:r>
              <a:rPr lang="en-IN" sz="1400" b="1" dirty="0">
                <a:solidFill>
                  <a:schemeClr val="bg1"/>
                </a:solidFill>
                <a:effectLst/>
                <a:latin typeface="Times New Roman" panose="02020603050405020304" pitchFamily="18" charset="0"/>
                <a:ea typeface="Times New Roman" panose="02020603050405020304" pitchFamily="18" charset="0"/>
              </a:rPr>
              <a:t>               FROM photos)/(SELECT COUNT(*) FROM users</a:t>
            </a:r>
            <a:endParaRPr lang="en-IN" sz="1400" dirty="0">
              <a:solidFill>
                <a:schemeClr val="bg1"/>
              </a:solidFill>
              <a:effectLst/>
              <a:latin typeface="Times New Roman" panose="02020603050405020304" pitchFamily="18" charset="0"/>
              <a:ea typeface="Times New Roman" panose="02020603050405020304" pitchFamily="18" charset="0"/>
            </a:endParaRPr>
          </a:p>
          <a:p>
            <a:pPr marL="914400"/>
            <a:r>
              <a:rPr lang="en-IN" sz="1400" b="1" dirty="0">
                <a:solidFill>
                  <a:schemeClr val="bg1"/>
                </a:solidFill>
                <a:effectLst/>
                <a:latin typeface="Times New Roman" panose="02020603050405020304" pitchFamily="18" charset="0"/>
                <a:ea typeface="Times New Roman" panose="02020603050405020304" pitchFamily="18" charset="0"/>
              </a:rPr>
              <a:t>              ) AS </a:t>
            </a:r>
            <a:r>
              <a:rPr lang="en-IN" sz="1400" b="1" dirty="0" err="1">
                <a:solidFill>
                  <a:schemeClr val="bg1"/>
                </a:solidFill>
                <a:effectLst/>
                <a:latin typeface="Times New Roman" panose="02020603050405020304" pitchFamily="18" charset="0"/>
                <a:ea typeface="Times New Roman" panose="02020603050405020304" pitchFamily="18" charset="0"/>
              </a:rPr>
              <a:t>avg</a:t>
            </a:r>
            <a:r>
              <a:rPr lang="en-IN" sz="1400" b="1" dirty="0">
                <a:solidFill>
                  <a:schemeClr val="bg1"/>
                </a:solidFill>
                <a:effectLst/>
                <a:latin typeface="Times New Roman" panose="02020603050405020304" pitchFamily="18" charset="0"/>
                <a:ea typeface="Times New Roman" panose="02020603050405020304" pitchFamily="18" charset="0"/>
              </a:rPr>
              <a:t>;</a:t>
            </a:r>
            <a:endParaRPr lang="en-IN" sz="1400" dirty="0">
              <a:solidFill>
                <a:schemeClr val="bg1"/>
              </a:solidFill>
              <a:effectLst/>
              <a:latin typeface="Times New Roman" panose="02020603050405020304" pitchFamily="18" charset="0"/>
              <a:ea typeface="Times New Roman" panose="02020603050405020304" pitchFamily="18" charset="0"/>
            </a:endParaRPr>
          </a:p>
          <a:p>
            <a:endParaRPr lang="en-IN" sz="1400" dirty="0">
              <a:solidFill>
                <a:schemeClr val="bg1"/>
              </a:solidFill>
            </a:endParaRPr>
          </a:p>
        </p:txBody>
      </p:sp>
      <p:pic>
        <p:nvPicPr>
          <p:cNvPr id="18" name="Content Placeholder 17">
            <a:extLst>
              <a:ext uri="{FF2B5EF4-FFF2-40B4-BE49-F238E27FC236}">
                <a16:creationId xmlns:a16="http://schemas.microsoft.com/office/drawing/2014/main" id="{B872338D-6B34-288D-1703-338AD1FF2D7D}"/>
              </a:ext>
            </a:extLst>
          </p:cNvPr>
          <p:cNvPicPr>
            <a:picLocks noGrp="1" noChangeAspect="1"/>
          </p:cNvPicPr>
          <p:nvPr>
            <p:ph sz="half" idx="15"/>
          </p:nvPr>
        </p:nvPicPr>
        <p:blipFill>
          <a:blip r:embed="rId2"/>
          <a:stretch>
            <a:fillRect/>
          </a:stretch>
        </p:blipFill>
        <p:spPr>
          <a:xfrm>
            <a:off x="6678385" y="3617677"/>
            <a:ext cx="1461408" cy="1411015"/>
          </a:xfrm>
        </p:spPr>
      </p:pic>
    </p:spTree>
    <p:extLst>
      <p:ext uri="{BB962C8B-B14F-4D97-AF65-F5344CB8AC3E}">
        <p14:creationId xmlns:p14="http://schemas.microsoft.com/office/powerpoint/2010/main" val="2846644993"/>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72</TotalTime>
  <Words>943</Words>
  <Application>Microsoft Office PowerPoint</Application>
  <PresentationFormat>Widescreen</PresentationFormat>
  <Paragraphs>132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Avenir Next LT Pro</vt:lpstr>
      <vt:lpstr>Times New Roman</vt:lpstr>
      <vt:lpstr>Wingdings</vt:lpstr>
      <vt:lpstr>Speak Pro</vt:lpstr>
      <vt:lpstr>Arial</vt:lpstr>
      <vt:lpstr>Office Theme</vt:lpstr>
      <vt:lpstr>Instagram user Analytics  </vt:lpstr>
      <vt:lpstr>Description</vt:lpstr>
      <vt:lpstr>Tech-Stack Used</vt:lpstr>
      <vt:lpstr>Task 1: Rewarding the most loyal user</vt:lpstr>
      <vt:lpstr>Task 2: Inactive user engagement</vt:lpstr>
      <vt:lpstr>Task 3: Contest winner declaration</vt:lpstr>
      <vt:lpstr>Task 4: Hashtag research</vt:lpstr>
      <vt:lpstr>Task 5: Ad campaign launch</vt:lpstr>
      <vt:lpstr>Task 6: User engagement</vt:lpstr>
      <vt:lpstr>Task 7: Bots &amp; Fake accounts</vt:lpstr>
      <vt:lpstr>OVERALL 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Instagram user Analytics  </dc:title>
  <dc:creator>Utkarsh Jaiswal</dc:creator>
  <cp:lastModifiedBy>Utkarsh Jaiswal</cp:lastModifiedBy>
  <cp:revision>1</cp:revision>
  <dcterms:created xsi:type="dcterms:W3CDTF">2023-09-15T06:57:53Z</dcterms:created>
  <dcterms:modified xsi:type="dcterms:W3CDTF">2023-09-15T08:10:24Z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